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grandir" panose="020B0604020202020204" charset="0"/>
      <p:regular r:id="rId26"/>
    </p:embeddedFont>
    <p:embeddedFont>
      <p:font typeface="Agrandir Medium" panose="020B0604020202020204" charset="0"/>
      <p:regular r:id="rId27"/>
    </p:embeddedFont>
    <p:embeddedFont>
      <p:font typeface="Agrandir Medium Bold" panose="020B0604020202020204" charset="0"/>
      <p:regular r:id="rId28"/>
    </p:embeddedFont>
    <p:embeddedFont>
      <p:font typeface="Arial" panose="020B0604020202020204" pitchFamily="34" charset="0"/>
      <p:regular r:id="rId29"/>
    </p:embeddedFont>
    <p:embeddedFont>
      <p:font typeface="Arial Bold" panose="020B07040202020202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Repo Bold Bold" panose="020B0604020202020204" charset="0"/>
      <p:regular r:id="rId40"/>
    </p:embeddedFont>
    <p:embeddedFont>
      <p:font typeface="Times New Roman" panose="02020603050405020304" pitchFamily="18" charset="0"/>
      <p:regular r:id="rId41"/>
    </p:embeddedFont>
    <p:embeddedFont>
      <p:font typeface="Times New Roman Bold" panose="02020803070505020304" pitchFamily="18" charset="0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234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941E60-BF19-4C43-A0EB-F7655879934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880AAE-0ED7-4F2E-8812-39858EA8326A}">
      <dgm:prSet/>
      <dgm:spPr/>
      <dgm:t>
        <a:bodyPr/>
        <a:lstStyle/>
        <a:p>
          <a:r>
            <a:rPr lang="en-US"/>
            <a:t>Videos</a:t>
          </a:r>
        </a:p>
      </dgm:t>
    </dgm:pt>
    <dgm:pt modelId="{552B637A-8F28-4AB4-B470-8EACCCEC60C6}" type="parTrans" cxnId="{DE69AB71-C268-486F-AFFF-7C2EA09C8C8F}">
      <dgm:prSet/>
      <dgm:spPr/>
      <dgm:t>
        <a:bodyPr/>
        <a:lstStyle/>
        <a:p>
          <a:endParaRPr lang="en-US"/>
        </a:p>
      </dgm:t>
    </dgm:pt>
    <dgm:pt modelId="{A3D6D337-1813-4907-84EE-BED4757DA4CE}" type="sibTrans" cxnId="{DE69AB71-C268-486F-AFFF-7C2EA09C8C8F}">
      <dgm:prSet/>
      <dgm:spPr/>
      <dgm:t>
        <a:bodyPr/>
        <a:lstStyle/>
        <a:p>
          <a:endParaRPr lang="en-US"/>
        </a:p>
      </dgm:t>
    </dgm:pt>
    <dgm:pt modelId="{78019216-DAC2-412A-B0DB-971A3F4989DD}" type="pres">
      <dgm:prSet presAssocID="{85941E60-BF19-4C43-A0EB-F76558799344}" presName="linear" presStyleCnt="0">
        <dgm:presLayoutVars>
          <dgm:animLvl val="lvl"/>
          <dgm:resizeHandles val="exact"/>
        </dgm:presLayoutVars>
      </dgm:prSet>
      <dgm:spPr/>
    </dgm:pt>
    <dgm:pt modelId="{1C8F2354-C521-47AE-B573-235B7E4D93C6}" type="pres">
      <dgm:prSet presAssocID="{47880AAE-0ED7-4F2E-8812-39858EA8326A}" presName="parentText" presStyleLbl="node1" presStyleIdx="0" presStyleCnt="1" custLinFactNeighborX="-10924" custLinFactNeighborY="8939">
        <dgm:presLayoutVars>
          <dgm:chMax val="0"/>
          <dgm:bulletEnabled val="1"/>
        </dgm:presLayoutVars>
      </dgm:prSet>
      <dgm:spPr/>
    </dgm:pt>
  </dgm:ptLst>
  <dgm:cxnLst>
    <dgm:cxn modelId="{0646DF23-3CD6-4183-B4FF-86AE82F47415}" type="presOf" srcId="{85941E60-BF19-4C43-A0EB-F76558799344}" destId="{78019216-DAC2-412A-B0DB-971A3F4989DD}" srcOrd="0" destOrd="0" presId="urn:microsoft.com/office/officeart/2005/8/layout/vList2"/>
    <dgm:cxn modelId="{DE69AB71-C268-486F-AFFF-7C2EA09C8C8F}" srcId="{85941E60-BF19-4C43-A0EB-F76558799344}" destId="{47880AAE-0ED7-4F2E-8812-39858EA8326A}" srcOrd="0" destOrd="0" parTransId="{552B637A-8F28-4AB4-B470-8EACCCEC60C6}" sibTransId="{A3D6D337-1813-4907-84EE-BED4757DA4CE}"/>
    <dgm:cxn modelId="{DED37078-6F96-4BB1-85CB-4455481E25D1}" type="presOf" srcId="{47880AAE-0ED7-4F2E-8812-39858EA8326A}" destId="{1C8F2354-C521-47AE-B573-235B7E4D93C6}" srcOrd="0" destOrd="0" presId="urn:microsoft.com/office/officeart/2005/8/layout/vList2"/>
    <dgm:cxn modelId="{E3466049-EF5A-497C-B522-ACBDECA58A24}" type="presParOf" srcId="{78019216-DAC2-412A-B0DB-971A3F4989DD}" destId="{1C8F2354-C521-47AE-B573-235B7E4D93C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80128-40B7-41B1-A3BF-228FACB6E30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9E9DE4-6F6A-4071-8BCA-0B7D6F642175}">
      <dgm:prSet/>
      <dgm:spPr/>
      <dgm:t>
        <a:bodyPr/>
        <a:lstStyle/>
        <a:p>
          <a:r>
            <a:rPr lang="en-US" dirty="0"/>
            <a:t>Transcripts</a:t>
          </a:r>
        </a:p>
      </dgm:t>
    </dgm:pt>
    <dgm:pt modelId="{3166476E-FAD8-4F6E-A0D2-1ABD5D32CF3F}" type="parTrans" cxnId="{5284034E-C446-4AC7-820A-D0D3C2B04B21}">
      <dgm:prSet/>
      <dgm:spPr/>
      <dgm:t>
        <a:bodyPr/>
        <a:lstStyle/>
        <a:p>
          <a:endParaRPr lang="en-US"/>
        </a:p>
      </dgm:t>
    </dgm:pt>
    <dgm:pt modelId="{40EDF6F2-5070-4BFE-91D7-DA3B5068352D}" type="sibTrans" cxnId="{5284034E-C446-4AC7-820A-D0D3C2B04B21}">
      <dgm:prSet/>
      <dgm:spPr/>
      <dgm:t>
        <a:bodyPr/>
        <a:lstStyle/>
        <a:p>
          <a:endParaRPr lang="en-US"/>
        </a:p>
      </dgm:t>
    </dgm:pt>
    <dgm:pt modelId="{AFBB4E68-97B3-4198-ACCD-7BD865B79873}" type="pres">
      <dgm:prSet presAssocID="{38780128-40B7-41B1-A3BF-228FACB6E30E}" presName="linear" presStyleCnt="0">
        <dgm:presLayoutVars>
          <dgm:animLvl val="lvl"/>
          <dgm:resizeHandles val="exact"/>
        </dgm:presLayoutVars>
      </dgm:prSet>
      <dgm:spPr/>
    </dgm:pt>
    <dgm:pt modelId="{1536C0BB-A0F5-4F73-BB0E-92C608536BFF}" type="pres">
      <dgm:prSet presAssocID="{109E9DE4-6F6A-4071-8BCA-0B7D6F64217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042982A-E503-4785-9D17-9BE93BEDB837}" type="presOf" srcId="{38780128-40B7-41B1-A3BF-228FACB6E30E}" destId="{AFBB4E68-97B3-4198-ACCD-7BD865B79873}" srcOrd="0" destOrd="0" presId="urn:microsoft.com/office/officeart/2005/8/layout/vList2"/>
    <dgm:cxn modelId="{5284034E-C446-4AC7-820A-D0D3C2B04B21}" srcId="{38780128-40B7-41B1-A3BF-228FACB6E30E}" destId="{109E9DE4-6F6A-4071-8BCA-0B7D6F642175}" srcOrd="0" destOrd="0" parTransId="{3166476E-FAD8-4F6E-A0D2-1ABD5D32CF3F}" sibTransId="{40EDF6F2-5070-4BFE-91D7-DA3B5068352D}"/>
    <dgm:cxn modelId="{A0A25BA9-96B6-4964-89F3-D869D75EF110}" type="presOf" srcId="{109E9DE4-6F6A-4071-8BCA-0B7D6F642175}" destId="{1536C0BB-A0F5-4F73-BB0E-92C608536BFF}" srcOrd="0" destOrd="0" presId="urn:microsoft.com/office/officeart/2005/8/layout/vList2"/>
    <dgm:cxn modelId="{516E3F92-E521-4277-9761-06D7A80D4D80}" type="presParOf" srcId="{AFBB4E68-97B3-4198-ACCD-7BD865B79873}" destId="{1536C0BB-A0F5-4F73-BB0E-92C608536B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8BC2C3-A724-4807-8694-DD0B41189E2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584D14C-1615-49C3-9D2F-9DA1DB975E46}">
      <dgm:prSet/>
      <dgm:spPr/>
      <dgm:t>
        <a:bodyPr/>
        <a:lstStyle/>
        <a:p>
          <a:r>
            <a:rPr lang="en-US"/>
            <a:t>Summaries</a:t>
          </a:r>
        </a:p>
      </dgm:t>
    </dgm:pt>
    <dgm:pt modelId="{C4AE98D4-73AC-423D-8865-9ADCA26794D2}" type="parTrans" cxnId="{2B0BF7DB-F4BC-4F8D-A4BD-0EBCBA037D56}">
      <dgm:prSet/>
      <dgm:spPr/>
      <dgm:t>
        <a:bodyPr/>
        <a:lstStyle/>
        <a:p>
          <a:endParaRPr lang="en-US"/>
        </a:p>
      </dgm:t>
    </dgm:pt>
    <dgm:pt modelId="{5704C8F3-85E7-4E08-8593-CBD65779484E}" type="sibTrans" cxnId="{2B0BF7DB-F4BC-4F8D-A4BD-0EBCBA037D56}">
      <dgm:prSet/>
      <dgm:spPr/>
      <dgm:t>
        <a:bodyPr/>
        <a:lstStyle/>
        <a:p>
          <a:endParaRPr lang="en-US"/>
        </a:p>
      </dgm:t>
    </dgm:pt>
    <dgm:pt modelId="{33998616-7255-4822-A6C2-D0F3DB0FA6CD}" type="pres">
      <dgm:prSet presAssocID="{648BC2C3-A724-4807-8694-DD0B41189E24}" presName="linear" presStyleCnt="0">
        <dgm:presLayoutVars>
          <dgm:animLvl val="lvl"/>
          <dgm:resizeHandles val="exact"/>
        </dgm:presLayoutVars>
      </dgm:prSet>
      <dgm:spPr/>
    </dgm:pt>
    <dgm:pt modelId="{D8755E3A-7162-4205-8A17-5C6EB89FE03B}" type="pres">
      <dgm:prSet presAssocID="{5584D14C-1615-49C3-9D2F-9DA1DB975E4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AB41ED7-2467-46E2-806A-34958410EB9F}" type="presOf" srcId="{5584D14C-1615-49C3-9D2F-9DA1DB975E46}" destId="{D8755E3A-7162-4205-8A17-5C6EB89FE03B}" srcOrd="0" destOrd="0" presId="urn:microsoft.com/office/officeart/2005/8/layout/vList2"/>
    <dgm:cxn modelId="{2B0BF7DB-F4BC-4F8D-A4BD-0EBCBA037D56}" srcId="{648BC2C3-A724-4807-8694-DD0B41189E24}" destId="{5584D14C-1615-49C3-9D2F-9DA1DB975E46}" srcOrd="0" destOrd="0" parTransId="{C4AE98D4-73AC-423D-8865-9ADCA26794D2}" sibTransId="{5704C8F3-85E7-4E08-8593-CBD65779484E}"/>
    <dgm:cxn modelId="{E141E4E7-0DBC-4EE4-B6CE-90AA4381634B}" type="presOf" srcId="{648BC2C3-A724-4807-8694-DD0B41189E24}" destId="{33998616-7255-4822-A6C2-D0F3DB0FA6CD}" srcOrd="0" destOrd="0" presId="urn:microsoft.com/office/officeart/2005/8/layout/vList2"/>
    <dgm:cxn modelId="{02825D7A-481D-4642-9CFE-3508BB2B6011}" type="presParOf" srcId="{33998616-7255-4822-A6C2-D0F3DB0FA6CD}" destId="{D8755E3A-7162-4205-8A17-5C6EB89FE0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802199-2C3C-4B9D-9555-81F6765D2A9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1043ABD-2E22-4D60-B4BC-3D05CF9BC8E8}">
      <dgm:prSet/>
      <dgm:spPr/>
      <dgm:t>
        <a:bodyPr/>
        <a:lstStyle/>
        <a:p>
          <a:r>
            <a:rPr lang="en-US"/>
            <a:t>User Data</a:t>
          </a:r>
        </a:p>
      </dgm:t>
    </dgm:pt>
    <dgm:pt modelId="{24FA0AD3-5EFE-4508-95DD-30FC007C5259}" type="parTrans" cxnId="{7139736B-8938-4322-B94F-5543766687E3}">
      <dgm:prSet/>
      <dgm:spPr/>
      <dgm:t>
        <a:bodyPr/>
        <a:lstStyle/>
        <a:p>
          <a:endParaRPr lang="en-US"/>
        </a:p>
      </dgm:t>
    </dgm:pt>
    <dgm:pt modelId="{0B9D153C-9ADE-4AA1-94E7-C1BD3606A9EB}" type="sibTrans" cxnId="{7139736B-8938-4322-B94F-5543766687E3}">
      <dgm:prSet/>
      <dgm:spPr/>
      <dgm:t>
        <a:bodyPr/>
        <a:lstStyle/>
        <a:p>
          <a:endParaRPr lang="en-US"/>
        </a:p>
      </dgm:t>
    </dgm:pt>
    <dgm:pt modelId="{D6E7B03F-605A-4E2F-965A-09EE68934658}" type="pres">
      <dgm:prSet presAssocID="{3B802199-2C3C-4B9D-9555-81F6765D2A90}" presName="linear" presStyleCnt="0">
        <dgm:presLayoutVars>
          <dgm:animLvl val="lvl"/>
          <dgm:resizeHandles val="exact"/>
        </dgm:presLayoutVars>
      </dgm:prSet>
      <dgm:spPr/>
    </dgm:pt>
    <dgm:pt modelId="{26107B78-C408-43A1-9891-3AF1A8585E18}" type="pres">
      <dgm:prSet presAssocID="{71043ABD-2E22-4D60-B4BC-3D05CF9BC8E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39736B-8938-4322-B94F-5543766687E3}" srcId="{3B802199-2C3C-4B9D-9555-81F6765D2A90}" destId="{71043ABD-2E22-4D60-B4BC-3D05CF9BC8E8}" srcOrd="0" destOrd="0" parTransId="{24FA0AD3-5EFE-4508-95DD-30FC007C5259}" sibTransId="{0B9D153C-9ADE-4AA1-94E7-C1BD3606A9EB}"/>
    <dgm:cxn modelId="{BA21634D-BF59-4302-966C-D5BC1FD2106D}" type="presOf" srcId="{3B802199-2C3C-4B9D-9555-81F6765D2A90}" destId="{D6E7B03F-605A-4E2F-965A-09EE68934658}" srcOrd="0" destOrd="0" presId="urn:microsoft.com/office/officeart/2005/8/layout/vList2"/>
    <dgm:cxn modelId="{E517D0D3-D63D-4CC3-B7FF-988761315587}" type="presOf" srcId="{71043ABD-2E22-4D60-B4BC-3D05CF9BC8E8}" destId="{26107B78-C408-43A1-9891-3AF1A8585E18}" srcOrd="0" destOrd="0" presId="urn:microsoft.com/office/officeart/2005/8/layout/vList2"/>
    <dgm:cxn modelId="{93C091DC-48D2-4EEC-AE6E-A3063A2C8F70}" type="presParOf" srcId="{D6E7B03F-605A-4E2F-965A-09EE68934658}" destId="{26107B78-C408-43A1-9891-3AF1A8585E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F2354-C521-47AE-B573-235B7E4D93C6}">
      <dsp:nvSpPr>
        <dsp:cNvPr id="0" name=""/>
        <dsp:cNvSpPr/>
      </dsp:nvSpPr>
      <dsp:spPr>
        <a:xfrm>
          <a:off x="0" y="14801"/>
          <a:ext cx="2047486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Videos</a:t>
          </a:r>
        </a:p>
      </dsp:txBody>
      <dsp:txXfrm>
        <a:off x="37467" y="52268"/>
        <a:ext cx="1972552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36C0BB-A0F5-4F73-BB0E-92C608536BFF}">
      <dsp:nvSpPr>
        <dsp:cNvPr id="0" name=""/>
        <dsp:cNvSpPr/>
      </dsp:nvSpPr>
      <dsp:spPr>
        <a:xfrm>
          <a:off x="0" y="7400"/>
          <a:ext cx="2453806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Transcripts</a:t>
          </a:r>
        </a:p>
      </dsp:txBody>
      <dsp:txXfrm>
        <a:off x="37467" y="44867"/>
        <a:ext cx="2378872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55E3A-7162-4205-8A17-5C6EB89FE03B}">
      <dsp:nvSpPr>
        <dsp:cNvPr id="0" name=""/>
        <dsp:cNvSpPr/>
      </dsp:nvSpPr>
      <dsp:spPr>
        <a:xfrm>
          <a:off x="0" y="9750"/>
          <a:ext cx="2311717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Summaries</a:t>
          </a:r>
        </a:p>
      </dsp:txBody>
      <dsp:txXfrm>
        <a:off x="29271" y="39021"/>
        <a:ext cx="2253175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07B78-C408-43A1-9891-3AF1A8585E18}">
      <dsp:nvSpPr>
        <dsp:cNvPr id="0" name=""/>
        <dsp:cNvSpPr/>
      </dsp:nvSpPr>
      <dsp:spPr>
        <a:xfrm>
          <a:off x="0" y="9750"/>
          <a:ext cx="2057876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 Data</a:t>
          </a:r>
        </a:p>
      </dsp:txBody>
      <dsp:txXfrm>
        <a:off x="29271" y="39021"/>
        <a:ext cx="1999334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6" Type="http://schemas.openxmlformats.org/officeDocument/2006/relationships/diagramQuickStyle" Target="../diagrams/quickStyl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67.png"/><Relationship Id="rId15" Type="http://schemas.openxmlformats.org/officeDocument/2006/relationships/diagramLayout" Target="../diagrams/layout2.xml"/><Relationship Id="rId10" Type="http://schemas.openxmlformats.org/officeDocument/2006/relationships/diagramLayout" Target="../diagrams/layout1.xml"/><Relationship Id="rId4" Type="http://schemas.openxmlformats.org/officeDocument/2006/relationships/image" Target="../media/image66.pn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image" Target="../media/image71.png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image" Target="../media/image10.png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microsoft.com/office/2007/relationships/diagramDrawing" Target="../diagrams/drawing3.xml"/><Relationship Id="rId5" Type="http://schemas.openxmlformats.org/officeDocument/2006/relationships/image" Target="../media/image67.png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image" Target="../media/image72.png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12.sv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17977" y="610666"/>
            <a:ext cx="11052046" cy="4144517"/>
          </a:xfrm>
          <a:custGeom>
            <a:avLst/>
            <a:gdLst/>
            <a:ahLst/>
            <a:cxnLst/>
            <a:rect l="l" t="t" r="r" b="b"/>
            <a:pathLst>
              <a:path w="11052046" h="4144517">
                <a:moveTo>
                  <a:pt x="0" y="0"/>
                </a:moveTo>
                <a:lnTo>
                  <a:pt x="11052046" y="0"/>
                </a:lnTo>
                <a:lnTo>
                  <a:pt x="11052046" y="4144517"/>
                </a:lnTo>
                <a:lnTo>
                  <a:pt x="0" y="4144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236285" y="5143500"/>
            <a:ext cx="10023015" cy="4760932"/>
          </a:xfrm>
          <a:custGeom>
            <a:avLst/>
            <a:gdLst/>
            <a:ahLst/>
            <a:cxnLst/>
            <a:rect l="l" t="t" r="r" b="b"/>
            <a:pathLst>
              <a:path w="10023015" h="4760932">
                <a:moveTo>
                  <a:pt x="0" y="0"/>
                </a:moveTo>
                <a:lnTo>
                  <a:pt x="10023015" y="0"/>
                </a:lnTo>
                <a:lnTo>
                  <a:pt x="10023015" y="4760932"/>
                </a:lnTo>
                <a:lnTo>
                  <a:pt x="0" y="4760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88153" y="1319315"/>
            <a:ext cx="2991946" cy="2146721"/>
          </a:xfrm>
          <a:custGeom>
            <a:avLst/>
            <a:gdLst/>
            <a:ahLst/>
            <a:cxnLst/>
            <a:rect l="l" t="t" r="r" b="b"/>
            <a:pathLst>
              <a:path w="2991946" h="2146721">
                <a:moveTo>
                  <a:pt x="0" y="0"/>
                </a:moveTo>
                <a:lnTo>
                  <a:pt x="2991946" y="0"/>
                </a:lnTo>
                <a:lnTo>
                  <a:pt x="2991946" y="2146721"/>
                </a:lnTo>
                <a:lnTo>
                  <a:pt x="0" y="214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41390" y="6348053"/>
            <a:ext cx="3657600" cy="2048256"/>
          </a:xfrm>
          <a:custGeom>
            <a:avLst/>
            <a:gdLst/>
            <a:ahLst/>
            <a:cxnLst/>
            <a:rect l="l" t="t" r="r" b="b"/>
            <a:pathLst>
              <a:path w="3657600" h="2048256">
                <a:moveTo>
                  <a:pt x="0" y="0"/>
                </a:moveTo>
                <a:lnTo>
                  <a:pt x="3657600" y="0"/>
                </a:lnTo>
                <a:lnTo>
                  <a:pt x="3657600" y="2048256"/>
                </a:lnTo>
                <a:lnTo>
                  <a:pt x="0" y="2048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58068" y="6635166"/>
            <a:ext cx="4424244" cy="138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2"/>
              </a:lnSpc>
              <a:spcBef>
                <a:spcPct val="0"/>
              </a:spcBef>
            </a:pPr>
            <a:r>
              <a:rPr lang="en-US" sz="4318">
                <a:solidFill>
                  <a:srgbClr val="503530"/>
                </a:solidFill>
                <a:latin typeface="Arial Bold"/>
              </a:rPr>
              <a:t>Group ID:</a:t>
            </a:r>
          </a:p>
          <a:p>
            <a:pPr algn="ctr">
              <a:lnSpc>
                <a:spcPts val="5182"/>
              </a:lnSpc>
              <a:spcBef>
                <a:spcPct val="0"/>
              </a:spcBef>
            </a:pPr>
            <a:r>
              <a:rPr lang="en-US" sz="4318">
                <a:solidFill>
                  <a:srgbClr val="503530"/>
                </a:solidFill>
                <a:latin typeface="Arial Bold"/>
              </a:rPr>
              <a:t> CS15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2303" y="2202176"/>
            <a:ext cx="7289388" cy="150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059"/>
              </a:lnSpc>
              <a:spcBef>
                <a:spcPct val="0"/>
              </a:spcBef>
            </a:pPr>
            <a:r>
              <a:rPr lang="en-US" sz="8613">
                <a:solidFill>
                  <a:srgbClr val="503530"/>
                </a:solidFill>
                <a:latin typeface="Repo Bold Bold"/>
              </a:rPr>
              <a:t>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22303" y="3638113"/>
            <a:ext cx="8490450" cy="53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4"/>
              </a:lnSpc>
            </a:pPr>
            <a:r>
              <a:rPr lang="en-US" sz="3146" spc="-31">
                <a:solidFill>
                  <a:srgbClr val="503530"/>
                </a:solidFill>
                <a:latin typeface="DM Sans"/>
              </a:rPr>
              <a:t>A YouTube Transcript Summarizer Extension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2303" y="890063"/>
            <a:ext cx="5265850" cy="150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059"/>
              </a:lnSpc>
              <a:spcBef>
                <a:spcPct val="0"/>
              </a:spcBef>
            </a:pPr>
            <a:r>
              <a:rPr lang="en-US" sz="8613">
                <a:solidFill>
                  <a:srgbClr val="503530"/>
                </a:solidFill>
                <a:latin typeface="Repo Bold Bold"/>
              </a:rPr>
              <a:t>YouTube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67446" y="5974383"/>
            <a:ext cx="9658112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endParaRPr/>
          </a:p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503530"/>
                </a:solidFill>
                <a:latin typeface="Arial Bold"/>
              </a:rPr>
              <a:t>Zaira Fatima                     2116367</a:t>
            </a:r>
          </a:p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503530"/>
                </a:solidFill>
                <a:latin typeface="Arial Bold"/>
              </a:rPr>
              <a:t>Shamini Bhatt                  2116297</a:t>
            </a:r>
          </a:p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503530"/>
                </a:solidFill>
                <a:latin typeface="Arial Bold"/>
              </a:rPr>
              <a:t>Sukriti Agrawal                2116327</a:t>
            </a:r>
          </a:p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503530"/>
                </a:solidFill>
                <a:latin typeface="Arial Bold"/>
              </a:rPr>
              <a:t>Yashika Gupta                  2116366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67446" y="5360973"/>
            <a:ext cx="4572154" cy="604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503530"/>
                </a:solidFill>
                <a:latin typeface="Agrandir Medium"/>
              </a:rPr>
              <a:t>GROUP MEMBERS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65940" y="5360973"/>
            <a:ext cx="2659618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503530"/>
                </a:solidFill>
                <a:latin typeface="Agrandir Medium"/>
              </a:rPr>
              <a:t>Roll Number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66873" y="1547328"/>
            <a:ext cx="12509344" cy="7710972"/>
          </a:xfrm>
          <a:custGeom>
            <a:avLst/>
            <a:gdLst/>
            <a:ahLst/>
            <a:cxnLst/>
            <a:rect l="l" t="t" r="r" b="b"/>
            <a:pathLst>
              <a:path w="12509344" h="7710972">
                <a:moveTo>
                  <a:pt x="0" y="0"/>
                </a:moveTo>
                <a:lnTo>
                  <a:pt x="12509344" y="0"/>
                </a:lnTo>
                <a:lnTo>
                  <a:pt x="12509344" y="7710972"/>
                </a:lnTo>
                <a:lnTo>
                  <a:pt x="0" y="7710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" t="-2530" r="-2253" b="-14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0071" y="2033989"/>
            <a:ext cx="1501135" cy="900681"/>
          </a:xfrm>
          <a:custGeom>
            <a:avLst/>
            <a:gdLst/>
            <a:ahLst/>
            <a:cxnLst/>
            <a:rect l="l" t="t" r="r" b="b"/>
            <a:pathLst>
              <a:path w="1501135" h="900681">
                <a:moveTo>
                  <a:pt x="0" y="0"/>
                </a:moveTo>
                <a:lnTo>
                  <a:pt x="1501135" y="0"/>
                </a:lnTo>
                <a:lnTo>
                  <a:pt x="1501135" y="900680"/>
                </a:lnTo>
                <a:lnTo>
                  <a:pt x="0" y="90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4237071"/>
            <a:ext cx="3615504" cy="3525116"/>
          </a:xfrm>
          <a:custGeom>
            <a:avLst/>
            <a:gdLst/>
            <a:ahLst/>
            <a:cxnLst/>
            <a:rect l="l" t="t" r="r" b="b"/>
            <a:pathLst>
              <a:path w="3615504" h="3525116">
                <a:moveTo>
                  <a:pt x="0" y="0"/>
                </a:moveTo>
                <a:lnTo>
                  <a:pt x="3615504" y="0"/>
                </a:lnTo>
                <a:lnTo>
                  <a:pt x="3615504" y="3525116"/>
                </a:lnTo>
                <a:lnTo>
                  <a:pt x="0" y="3525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0071" y="461683"/>
            <a:ext cx="4166801" cy="231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USE CASE </a:t>
            </a:r>
          </a:p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TABLES</a:t>
            </a:r>
          </a:p>
          <a:p>
            <a:pPr>
              <a:lnSpc>
                <a:spcPts val="5836"/>
              </a:lnSpc>
            </a:pPr>
            <a:endParaRPr lang="en-US" sz="4169">
              <a:solidFill>
                <a:srgbClr val="000000"/>
              </a:solidFill>
              <a:latin typeface="Agrandir Medium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80316" y="2033989"/>
            <a:ext cx="12378984" cy="7214752"/>
          </a:xfrm>
          <a:custGeom>
            <a:avLst/>
            <a:gdLst/>
            <a:ahLst/>
            <a:cxnLst/>
            <a:rect l="l" t="t" r="r" b="b"/>
            <a:pathLst>
              <a:path w="12378984" h="7214752">
                <a:moveTo>
                  <a:pt x="0" y="0"/>
                </a:moveTo>
                <a:lnTo>
                  <a:pt x="12378984" y="0"/>
                </a:lnTo>
                <a:lnTo>
                  <a:pt x="12378984" y="7214751"/>
                </a:lnTo>
                <a:lnTo>
                  <a:pt x="0" y="721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8" t="-573" r="-1504" b="-22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0071" y="2033989"/>
            <a:ext cx="1501135" cy="900681"/>
          </a:xfrm>
          <a:custGeom>
            <a:avLst/>
            <a:gdLst/>
            <a:ahLst/>
            <a:cxnLst/>
            <a:rect l="l" t="t" r="r" b="b"/>
            <a:pathLst>
              <a:path w="1501135" h="900681">
                <a:moveTo>
                  <a:pt x="0" y="0"/>
                </a:moveTo>
                <a:lnTo>
                  <a:pt x="1501135" y="0"/>
                </a:lnTo>
                <a:lnTo>
                  <a:pt x="1501135" y="900680"/>
                </a:lnTo>
                <a:lnTo>
                  <a:pt x="0" y="90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0071" y="4112642"/>
            <a:ext cx="3671683" cy="3157647"/>
          </a:xfrm>
          <a:custGeom>
            <a:avLst/>
            <a:gdLst/>
            <a:ahLst/>
            <a:cxnLst/>
            <a:rect l="l" t="t" r="r" b="b"/>
            <a:pathLst>
              <a:path w="3671683" h="3157647">
                <a:moveTo>
                  <a:pt x="0" y="0"/>
                </a:moveTo>
                <a:lnTo>
                  <a:pt x="3671683" y="0"/>
                </a:lnTo>
                <a:lnTo>
                  <a:pt x="3671683" y="3157647"/>
                </a:lnTo>
                <a:lnTo>
                  <a:pt x="0" y="3157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0071" y="461683"/>
            <a:ext cx="4166801" cy="231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USE CASE </a:t>
            </a:r>
          </a:p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TABLES</a:t>
            </a:r>
          </a:p>
          <a:p>
            <a:pPr>
              <a:lnSpc>
                <a:spcPts val="5836"/>
              </a:lnSpc>
            </a:pPr>
            <a:endParaRPr lang="en-US" sz="4169">
              <a:solidFill>
                <a:srgbClr val="000000"/>
              </a:solidFill>
              <a:latin typeface="Agrandir Medium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194798" y="1717393"/>
            <a:ext cx="12064502" cy="7518702"/>
          </a:xfrm>
          <a:custGeom>
            <a:avLst/>
            <a:gdLst/>
            <a:ahLst/>
            <a:cxnLst/>
            <a:rect l="l" t="t" r="r" b="b"/>
            <a:pathLst>
              <a:path w="12064502" h="7518702">
                <a:moveTo>
                  <a:pt x="0" y="0"/>
                </a:moveTo>
                <a:lnTo>
                  <a:pt x="12064502" y="0"/>
                </a:lnTo>
                <a:lnTo>
                  <a:pt x="12064502" y="7518702"/>
                </a:lnTo>
                <a:lnTo>
                  <a:pt x="0" y="751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0071" y="2033989"/>
            <a:ext cx="1501135" cy="900681"/>
          </a:xfrm>
          <a:custGeom>
            <a:avLst/>
            <a:gdLst/>
            <a:ahLst/>
            <a:cxnLst/>
            <a:rect l="l" t="t" r="r" b="b"/>
            <a:pathLst>
              <a:path w="1501135" h="900681">
                <a:moveTo>
                  <a:pt x="0" y="0"/>
                </a:moveTo>
                <a:lnTo>
                  <a:pt x="1501135" y="0"/>
                </a:lnTo>
                <a:lnTo>
                  <a:pt x="1501135" y="900680"/>
                </a:lnTo>
                <a:lnTo>
                  <a:pt x="0" y="90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4897" y="4579252"/>
            <a:ext cx="3057151" cy="3057151"/>
          </a:xfrm>
          <a:custGeom>
            <a:avLst/>
            <a:gdLst/>
            <a:ahLst/>
            <a:cxnLst/>
            <a:rect l="l" t="t" r="r" b="b"/>
            <a:pathLst>
              <a:path w="3057151" h="3057151">
                <a:moveTo>
                  <a:pt x="0" y="0"/>
                </a:moveTo>
                <a:lnTo>
                  <a:pt x="3057151" y="0"/>
                </a:lnTo>
                <a:lnTo>
                  <a:pt x="3057151" y="3057151"/>
                </a:lnTo>
                <a:lnTo>
                  <a:pt x="0" y="3057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0071" y="461683"/>
            <a:ext cx="4166801" cy="231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USE CASE </a:t>
            </a:r>
          </a:p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TABLES</a:t>
            </a:r>
          </a:p>
          <a:p>
            <a:pPr>
              <a:lnSpc>
                <a:spcPts val="5836"/>
              </a:lnSpc>
            </a:pPr>
            <a:endParaRPr lang="en-US" sz="4169">
              <a:solidFill>
                <a:srgbClr val="000000"/>
              </a:solidFill>
              <a:latin typeface="Agrandir Medium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021240"/>
            <a:ext cx="5533723" cy="6775987"/>
          </a:xfrm>
          <a:custGeom>
            <a:avLst/>
            <a:gdLst/>
            <a:ahLst/>
            <a:cxnLst/>
            <a:rect l="l" t="t" r="r" b="b"/>
            <a:pathLst>
              <a:path w="5533723" h="6775987">
                <a:moveTo>
                  <a:pt x="0" y="0"/>
                </a:moveTo>
                <a:lnTo>
                  <a:pt x="5533723" y="0"/>
                </a:lnTo>
                <a:lnTo>
                  <a:pt x="5533723" y="6775987"/>
                </a:lnTo>
                <a:lnTo>
                  <a:pt x="0" y="6775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72901" y="2021240"/>
            <a:ext cx="5533723" cy="6775987"/>
          </a:xfrm>
          <a:custGeom>
            <a:avLst/>
            <a:gdLst/>
            <a:ahLst/>
            <a:cxnLst/>
            <a:rect l="l" t="t" r="r" b="b"/>
            <a:pathLst>
              <a:path w="5533723" h="6775987">
                <a:moveTo>
                  <a:pt x="0" y="0"/>
                </a:moveTo>
                <a:lnTo>
                  <a:pt x="5533723" y="0"/>
                </a:lnTo>
                <a:lnTo>
                  <a:pt x="5533723" y="6775987"/>
                </a:lnTo>
                <a:lnTo>
                  <a:pt x="0" y="6775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7315200" cy="1627632"/>
          </a:xfrm>
          <a:custGeom>
            <a:avLst/>
            <a:gdLst/>
            <a:ahLst/>
            <a:cxnLst/>
            <a:rect l="l" t="t" r="r" b="b"/>
            <a:pathLst>
              <a:path w="7315200" h="1627632">
                <a:moveTo>
                  <a:pt x="0" y="0"/>
                </a:moveTo>
                <a:lnTo>
                  <a:pt x="7315200" y="0"/>
                </a:lnTo>
                <a:lnTo>
                  <a:pt x="7315200" y="1627632"/>
                </a:lnTo>
                <a:lnTo>
                  <a:pt x="0" y="1627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252230" y="2951664"/>
            <a:ext cx="3868775" cy="478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0">
                <a:solidFill>
                  <a:srgbClr val="503530"/>
                </a:solidFill>
                <a:latin typeface="Agrandir Medium Bold"/>
              </a:rPr>
              <a:t>2. Server Tier: </a:t>
            </a:r>
            <a:r>
              <a:rPr lang="en-US" sz="2960">
                <a:solidFill>
                  <a:srgbClr val="503530"/>
                </a:solidFill>
                <a:latin typeface="Agrandir Medium"/>
              </a:rPr>
              <a:t>This represents external services or APIs that your extension interacts with. This can include services like YouTube's API for video data and transcripts. </a:t>
            </a:r>
          </a:p>
        </p:txBody>
      </p:sp>
      <p:sp>
        <p:nvSpPr>
          <p:cNvPr id="7" name="Freeform 7"/>
          <p:cNvSpPr/>
          <p:nvPr/>
        </p:nvSpPr>
        <p:spPr>
          <a:xfrm>
            <a:off x="12608830" y="1827558"/>
            <a:ext cx="3164551" cy="7164994"/>
          </a:xfrm>
          <a:custGeom>
            <a:avLst/>
            <a:gdLst/>
            <a:ahLst/>
            <a:cxnLst/>
            <a:rect l="l" t="t" r="r" b="b"/>
            <a:pathLst>
              <a:path w="3164551" h="7164994">
                <a:moveTo>
                  <a:pt x="0" y="0"/>
                </a:moveTo>
                <a:lnTo>
                  <a:pt x="3164551" y="0"/>
                </a:lnTo>
                <a:lnTo>
                  <a:pt x="3164551" y="7164994"/>
                </a:lnTo>
                <a:lnTo>
                  <a:pt x="0" y="716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91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721337" y="1945040"/>
            <a:ext cx="3740478" cy="65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endParaRPr/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503530"/>
                </a:solidFill>
                <a:latin typeface="Times New Roman Bold"/>
              </a:rPr>
              <a:t>Extension User Interface Content Script: </a:t>
            </a:r>
            <a:r>
              <a:rPr lang="en-US" sz="3600">
                <a:solidFill>
                  <a:srgbClr val="503530"/>
                </a:solidFill>
                <a:latin typeface="Times New Roman"/>
              </a:rPr>
              <a:t>Extension User Interface Content Script represents components within the client tier (the Chrome Browser) of your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8030" y="2951664"/>
            <a:ext cx="3868775" cy="478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0">
                <a:solidFill>
                  <a:srgbClr val="503530"/>
                </a:solidFill>
                <a:latin typeface="Agrandir Medium Bold"/>
              </a:rPr>
              <a:t>1. Client Tier: </a:t>
            </a:r>
            <a:r>
              <a:rPr lang="en-US" sz="2960">
                <a:solidFill>
                  <a:srgbClr val="503530"/>
                </a:solidFill>
                <a:latin typeface="Agrandir Medium"/>
              </a:rPr>
              <a:t>This represents the user's web browser, where the Chrome extension runs. In our case, it's the primary interface through which users interact with your extension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2620" y="253568"/>
            <a:ext cx="5319593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503530"/>
                </a:solidFill>
                <a:latin typeface="Agrandir Medium Bold"/>
              </a:rPr>
              <a:t>Two-Tier Architecture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57600" y="1627632"/>
            <a:ext cx="10727361" cy="8193879"/>
          </a:xfrm>
          <a:custGeom>
            <a:avLst/>
            <a:gdLst/>
            <a:ahLst/>
            <a:cxnLst/>
            <a:rect l="l" t="t" r="r" b="b"/>
            <a:pathLst>
              <a:path w="10727361" h="8193879">
                <a:moveTo>
                  <a:pt x="0" y="0"/>
                </a:moveTo>
                <a:lnTo>
                  <a:pt x="10727361" y="0"/>
                </a:lnTo>
                <a:lnTo>
                  <a:pt x="10727361" y="8193879"/>
                </a:lnTo>
                <a:lnTo>
                  <a:pt x="0" y="8193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7315200" cy="1627632"/>
          </a:xfrm>
          <a:custGeom>
            <a:avLst/>
            <a:gdLst/>
            <a:ahLst/>
            <a:cxnLst/>
            <a:rect l="l" t="t" r="r" b="b"/>
            <a:pathLst>
              <a:path w="7315200" h="1627632">
                <a:moveTo>
                  <a:pt x="0" y="0"/>
                </a:moveTo>
                <a:lnTo>
                  <a:pt x="7315200" y="0"/>
                </a:lnTo>
                <a:lnTo>
                  <a:pt x="7315200" y="1627632"/>
                </a:lnTo>
                <a:lnTo>
                  <a:pt x="0" y="162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200" y="266700"/>
            <a:ext cx="5319593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503530"/>
                </a:solidFill>
                <a:latin typeface="Agrandir Medium Bold"/>
              </a:rPr>
              <a:t>Two-Tier Architecture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22726" y="1432747"/>
            <a:ext cx="8401878" cy="7421506"/>
          </a:xfrm>
          <a:custGeom>
            <a:avLst/>
            <a:gdLst/>
            <a:ahLst/>
            <a:cxnLst/>
            <a:rect l="l" t="t" r="r" b="b"/>
            <a:pathLst>
              <a:path w="8401878" h="7421506">
                <a:moveTo>
                  <a:pt x="0" y="0"/>
                </a:moveTo>
                <a:lnTo>
                  <a:pt x="8401878" y="0"/>
                </a:lnTo>
                <a:lnTo>
                  <a:pt x="8401878" y="7421506"/>
                </a:lnTo>
                <a:lnTo>
                  <a:pt x="0" y="7421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382157"/>
            <a:ext cx="1824367" cy="1761343"/>
          </a:xfrm>
          <a:custGeom>
            <a:avLst/>
            <a:gdLst/>
            <a:ahLst/>
            <a:cxnLst/>
            <a:rect l="l" t="t" r="r" b="b"/>
            <a:pathLst>
              <a:path w="1824367" h="1761343">
                <a:moveTo>
                  <a:pt x="0" y="0"/>
                </a:moveTo>
                <a:lnTo>
                  <a:pt x="1824367" y="0"/>
                </a:lnTo>
                <a:lnTo>
                  <a:pt x="1824367" y="1761343"/>
                </a:lnTo>
                <a:lnTo>
                  <a:pt x="0" y="1761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0959" y="5293795"/>
            <a:ext cx="5639757" cy="76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7"/>
              </a:lnSpc>
            </a:pPr>
            <a:r>
              <a:rPr lang="en-US" sz="3855">
                <a:solidFill>
                  <a:srgbClr val="000000"/>
                </a:solidFill>
                <a:latin typeface="Agrandir Medium Bold"/>
              </a:rPr>
              <a:t>CLASS DIAGRAM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35413" y="4557476"/>
            <a:ext cx="5710446" cy="4700824"/>
          </a:xfrm>
          <a:custGeom>
            <a:avLst/>
            <a:gdLst/>
            <a:ahLst/>
            <a:cxnLst/>
            <a:rect l="l" t="t" r="r" b="b"/>
            <a:pathLst>
              <a:path w="5710446" h="4700824">
                <a:moveTo>
                  <a:pt x="0" y="0"/>
                </a:moveTo>
                <a:lnTo>
                  <a:pt x="5710446" y="0"/>
                </a:lnTo>
                <a:lnTo>
                  <a:pt x="5710446" y="4700824"/>
                </a:lnTo>
                <a:lnTo>
                  <a:pt x="0" y="4700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2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55932" y="4557476"/>
            <a:ext cx="6670335" cy="4700824"/>
          </a:xfrm>
          <a:custGeom>
            <a:avLst/>
            <a:gdLst/>
            <a:ahLst/>
            <a:cxnLst/>
            <a:rect l="l" t="t" r="r" b="b"/>
            <a:pathLst>
              <a:path w="6670335" h="4700824">
                <a:moveTo>
                  <a:pt x="0" y="0"/>
                </a:moveTo>
                <a:lnTo>
                  <a:pt x="6670335" y="0"/>
                </a:lnTo>
                <a:lnTo>
                  <a:pt x="6670335" y="4700824"/>
                </a:lnTo>
                <a:lnTo>
                  <a:pt x="0" y="4700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2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03951" y="-615749"/>
            <a:ext cx="7315200" cy="2843784"/>
          </a:xfrm>
          <a:custGeom>
            <a:avLst/>
            <a:gdLst/>
            <a:ahLst/>
            <a:cxnLst/>
            <a:rect l="l" t="t" r="r" b="b"/>
            <a:pathLst>
              <a:path w="7315200" h="2843784">
                <a:moveTo>
                  <a:pt x="0" y="0"/>
                </a:moveTo>
                <a:lnTo>
                  <a:pt x="7315201" y="0"/>
                </a:lnTo>
                <a:lnTo>
                  <a:pt x="7315201" y="2843784"/>
                </a:lnTo>
                <a:lnTo>
                  <a:pt x="0" y="2843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597462" y="276343"/>
            <a:ext cx="4661838" cy="2330919"/>
          </a:xfrm>
          <a:custGeom>
            <a:avLst/>
            <a:gdLst/>
            <a:ahLst/>
            <a:cxnLst/>
            <a:rect l="l" t="t" r="r" b="b"/>
            <a:pathLst>
              <a:path w="4661838" h="2330919">
                <a:moveTo>
                  <a:pt x="0" y="0"/>
                </a:moveTo>
                <a:lnTo>
                  <a:pt x="4661838" y="0"/>
                </a:lnTo>
                <a:lnTo>
                  <a:pt x="4661838" y="2330919"/>
                </a:lnTo>
                <a:lnTo>
                  <a:pt x="0" y="23309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12004" y="1279877"/>
            <a:ext cx="6455596" cy="604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grandir Medium Bold"/>
              </a:rPr>
              <a:t>DATABASE DESCRIPTION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2E5368E-960A-8992-91E5-6D7C33573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331662"/>
              </p:ext>
            </p:extLst>
          </p:nvPr>
        </p:nvGraphicFramePr>
        <p:xfrm>
          <a:off x="3362714" y="3431905"/>
          <a:ext cx="2047486" cy="78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FCDB68F-4B1C-71DC-36C9-BAA7C0321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02634"/>
              </p:ext>
            </p:extLst>
          </p:nvPr>
        </p:nvGraphicFramePr>
        <p:xfrm>
          <a:off x="10423996" y="3431905"/>
          <a:ext cx="2453806" cy="78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6172" y="4343196"/>
            <a:ext cx="6635620" cy="4675331"/>
          </a:xfrm>
          <a:custGeom>
            <a:avLst/>
            <a:gdLst/>
            <a:ahLst/>
            <a:cxnLst/>
            <a:rect l="l" t="t" r="r" b="b"/>
            <a:pathLst>
              <a:path w="6635620" h="4675331">
                <a:moveTo>
                  <a:pt x="0" y="0"/>
                </a:moveTo>
                <a:lnTo>
                  <a:pt x="6635621" y="0"/>
                </a:lnTo>
                <a:lnTo>
                  <a:pt x="6635621" y="4675332"/>
                </a:lnTo>
                <a:lnTo>
                  <a:pt x="0" y="4675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621830" y="4343196"/>
            <a:ext cx="5675922" cy="4675331"/>
          </a:xfrm>
          <a:custGeom>
            <a:avLst/>
            <a:gdLst/>
            <a:ahLst/>
            <a:cxnLst/>
            <a:rect l="l" t="t" r="r" b="b"/>
            <a:pathLst>
              <a:path w="5675922" h="4675331">
                <a:moveTo>
                  <a:pt x="0" y="0"/>
                </a:moveTo>
                <a:lnTo>
                  <a:pt x="5675922" y="0"/>
                </a:lnTo>
                <a:lnTo>
                  <a:pt x="5675922" y="4675332"/>
                </a:lnTo>
                <a:lnTo>
                  <a:pt x="0" y="4675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9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03951" y="-615749"/>
            <a:ext cx="7315200" cy="2843784"/>
          </a:xfrm>
          <a:custGeom>
            <a:avLst/>
            <a:gdLst/>
            <a:ahLst/>
            <a:cxnLst/>
            <a:rect l="l" t="t" r="r" b="b"/>
            <a:pathLst>
              <a:path w="7315200" h="2843784">
                <a:moveTo>
                  <a:pt x="0" y="0"/>
                </a:moveTo>
                <a:lnTo>
                  <a:pt x="7315201" y="0"/>
                </a:lnTo>
                <a:lnTo>
                  <a:pt x="7315201" y="2843784"/>
                </a:lnTo>
                <a:lnTo>
                  <a:pt x="0" y="2843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12003" y="1279877"/>
            <a:ext cx="6707147" cy="604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grandir Medium Bold"/>
              </a:rPr>
              <a:t>DATABASE DESCRIPTION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385447D-F23E-A43E-637B-21B4BD647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891232"/>
              </p:ext>
            </p:extLst>
          </p:nvPr>
        </p:nvGraphicFramePr>
        <p:xfrm>
          <a:off x="1749834" y="3471255"/>
          <a:ext cx="2311717" cy="61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CA6B7ED-6D58-EB63-4D09-E725D8405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857713"/>
              </p:ext>
            </p:extLst>
          </p:nvPr>
        </p:nvGraphicFramePr>
        <p:xfrm>
          <a:off x="10963591" y="3471255"/>
          <a:ext cx="2057876" cy="61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87888" y="1032438"/>
            <a:ext cx="11967017" cy="8225862"/>
          </a:xfrm>
          <a:custGeom>
            <a:avLst/>
            <a:gdLst/>
            <a:ahLst/>
            <a:cxnLst/>
            <a:rect l="l" t="t" r="r" b="b"/>
            <a:pathLst>
              <a:path w="11967017" h="8225862">
                <a:moveTo>
                  <a:pt x="0" y="0"/>
                </a:moveTo>
                <a:lnTo>
                  <a:pt x="11967017" y="0"/>
                </a:lnTo>
                <a:lnTo>
                  <a:pt x="11967017" y="8225862"/>
                </a:lnTo>
                <a:lnTo>
                  <a:pt x="0" y="822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26" b="-10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63388" y="4745703"/>
            <a:ext cx="1068832" cy="1097645"/>
          </a:xfrm>
          <a:custGeom>
            <a:avLst/>
            <a:gdLst/>
            <a:ahLst/>
            <a:cxnLst/>
            <a:rect l="l" t="t" r="r" b="b"/>
            <a:pathLst>
              <a:path w="1068832" h="1097645">
                <a:moveTo>
                  <a:pt x="0" y="0"/>
                </a:moveTo>
                <a:lnTo>
                  <a:pt x="1068832" y="0"/>
                </a:lnTo>
                <a:lnTo>
                  <a:pt x="1068832" y="1097645"/>
                </a:lnTo>
                <a:lnTo>
                  <a:pt x="0" y="1097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55308" y="4583778"/>
            <a:ext cx="3019153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grandir Medium Bold"/>
              </a:rPr>
              <a:t>SEQUENCE DIAGRAM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0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61507" y="153022"/>
            <a:ext cx="250033" cy="250033"/>
          </a:xfrm>
          <a:custGeom>
            <a:avLst/>
            <a:gdLst/>
            <a:ahLst/>
            <a:cxnLst/>
            <a:rect l="l" t="t" r="r" b="b"/>
            <a:pathLst>
              <a:path w="250033" h="250033">
                <a:moveTo>
                  <a:pt x="0" y="0"/>
                </a:moveTo>
                <a:lnTo>
                  <a:pt x="250033" y="0"/>
                </a:lnTo>
                <a:lnTo>
                  <a:pt x="250033" y="250032"/>
                </a:lnTo>
                <a:lnTo>
                  <a:pt x="0" y="25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386524" y="403054"/>
            <a:ext cx="0" cy="40425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144000" y="807311"/>
            <a:ext cx="2485048" cy="814122"/>
            <a:chOff x="0" y="0"/>
            <a:chExt cx="755450" cy="2474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5450" cy="247491"/>
            </a:xfrm>
            <a:custGeom>
              <a:avLst/>
              <a:gdLst/>
              <a:ahLst/>
              <a:cxnLst/>
              <a:rect l="l" t="t" r="r" b="b"/>
              <a:pathLst>
                <a:path w="755450" h="247491">
                  <a:moveTo>
                    <a:pt x="68539" y="0"/>
                  </a:moveTo>
                  <a:lnTo>
                    <a:pt x="686911" y="0"/>
                  </a:lnTo>
                  <a:cubicBezTo>
                    <a:pt x="705089" y="0"/>
                    <a:pt x="722522" y="7221"/>
                    <a:pt x="735375" y="20075"/>
                  </a:cubicBezTo>
                  <a:cubicBezTo>
                    <a:pt x="748229" y="32928"/>
                    <a:pt x="755450" y="50361"/>
                    <a:pt x="755450" y="68539"/>
                  </a:cubicBezTo>
                  <a:lnTo>
                    <a:pt x="755450" y="178953"/>
                  </a:lnTo>
                  <a:cubicBezTo>
                    <a:pt x="755450" y="197130"/>
                    <a:pt x="748229" y="214563"/>
                    <a:pt x="735375" y="227417"/>
                  </a:cubicBezTo>
                  <a:cubicBezTo>
                    <a:pt x="722522" y="240270"/>
                    <a:pt x="705089" y="247491"/>
                    <a:pt x="686911" y="247491"/>
                  </a:cubicBezTo>
                  <a:lnTo>
                    <a:pt x="68539" y="247491"/>
                  </a:lnTo>
                  <a:cubicBezTo>
                    <a:pt x="50361" y="247491"/>
                    <a:pt x="32928" y="240270"/>
                    <a:pt x="20075" y="227417"/>
                  </a:cubicBezTo>
                  <a:cubicBezTo>
                    <a:pt x="7221" y="214563"/>
                    <a:pt x="0" y="197130"/>
                    <a:pt x="0" y="178953"/>
                  </a:cubicBezTo>
                  <a:lnTo>
                    <a:pt x="0" y="68539"/>
                  </a:lnTo>
                  <a:cubicBezTo>
                    <a:pt x="0" y="50361"/>
                    <a:pt x="7221" y="32928"/>
                    <a:pt x="20075" y="20075"/>
                  </a:cubicBezTo>
                  <a:cubicBezTo>
                    <a:pt x="32928" y="7221"/>
                    <a:pt x="50361" y="0"/>
                    <a:pt x="68539" y="0"/>
                  </a:cubicBezTo>
                  <a:close/>
                </a:path>
              </a:pathLst>
            </a:custGeom>
            <a:solidFill>
              <a:srgbClr val="FD8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755450" cy="333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grandir"/>
                </a:rPr>
                <a:t>Open the Extension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2232965"/>
            <a:ext cx="2485048" cy="814122"/>
            <a:chOff x="0" y="0"/>
            <a:chExt cx="755450" cy="247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5450" cy="247491"/>
            </a:xfrm>
            <a:custGeom>
              <a:avLst/>
              <a:gdLst/>
              <a:ahLst/>
              <a:cxnLst/>
              <a:rect l="l" t="t" r="r" b="b"/>
              <a:pathLst>
                <a:path w="755450" h="247491">
                  <a:moveTo>
                    <a:pt x="68539" y="0"/>
                  </a:moveTo>
                  <a:lnTo>
                    <a:pt x="686911" y="0"/>
                  </a:lnTo>
                  <a:cubicBezTo>
                    <a:pt x="705089" y="0"/>
                    <a:pt x="722522" y="7221"/>
                    <a:pt x="735375" y="20075"/>
                  </a:cubicBezTo>
                  <a:cubicBezTo>
                    <a:pt x="748229" y="32928"/>
                    <a:pt x="755450" y="50361"/>
                    <a:pt x="755450" y="68539"/>
                  </a:cubicBezTo>
                  <a:lnTo>
                    <a:pt x="755450" y="178953"/>
                  </a:lnTo>
                  <a:cubicBezTo>
                    <a:pt x="755450" y="197130"/>
                    <a:pt x="748229" y="214563"/>
                    <a:pt x="735375" y="227417"/>
                  </a:cubicBezTo>
                  <a:cubicBezTo>
                    <a:pt x="722522" y="240270"/>
                    <a:pt x="705089" y="247491"/>
                    <a:pt x="686911" y="247491"/>
                  </a:cubicBezTo>
                  <a:lnTo>
                    <a:pt x="68539" y="247491"/>
                  </a:lnTo>
                  <a:cubicBezTo>
                    <a:pt x="50361" y="247491"/>
                    <a:pt x="32928" y="240270"/>
                    <a:pt x="20075" y="227417"/>
                  </a:cubicBezTo>
                  <a:cubicBezTo>
                    <a:pt x="7221" y="214563"/>
                    <a:pt x="0" y="197130"/>
                    <a:pt x="0" y="178953"/>
                  </a:cubicBezTo>
                  <a:lnTo>
                    <a:pt x="0" y="68539"/>
                  </a:lnTo>
                  <a:cubicBezTo>
                    <a:pt x="0" y="50361"/>
                    <a:pt x="7221" y="32928"/>
                    <a:pt x="20075" y="20075"/>
                  </a:cubicBezTo>
                  <a:cubicBezTo>
                    <a:pt x="32928" y="7221"/>
                    <a:pt x="50361" y="0"/>
                    <a:pt x="68539" y="0"/>
                  </a:cubicBezTo>
                  <a:close/>
                </a:path>
              </a:pathLst>
            </a:custGeom>
            <a:solidFill>
              <a:srgbClr val="FD8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755450" cy="333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grandir"/>
                </a:rPr>
                <a:t>Click et Transcript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flipH="1">
            <a:off x="10386524" y="1621432"/>
            <a:ext cx="0" cy="61153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0403028" y="3042590"/>
            <a:ext cx="0" cy="61153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153026" y="3653250"/>
            <a:ext cx="533012" cy="533012"/>
          </a:xfrm>
          <a:custGeom>
            <a:avLst/>
            <a:gdLst/>
            <a:ahLst/>
            <a:cxnLst/>
            <a:rect l="l" t="t" r="r" b="b"/>
            <a:pathLst>
              <a:path w="533012" h="533012">
                <a:moveTo>
                  <a:pt x="0" y="0"/>
                </a:moveTo>
                <a:lnTo>
                  <a:pt x="533012" y="0"/>
                </a:lnTo>
                <a:lnTo>
                  <a:pt x="533012" y="533012"/>
                </a:lnTo>
                <a:lnTo>
                  <a:pt x="0" y="53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H="1">
            <a:off x="10403028" y="4186262"/>
            <a:ext cx="13882" cy="141091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153026" y="5259498"/>
            <a:ext cx="533012" cy="533012"/>
          </a:xfrm>
          <a:custGeom>
            <a:avLst/>
            <a:gdLst/>
            <a:ahLst/>
            <a:cxnLst/>
            <a:rect l="l" t="t" r="r" b="b"/>
            <a:pathLst>
              <a:path w="533012" h="533012">
                <a:moveTo>
                  <a:pt x="0" y="0"/>
                </a:moveTo>
                <a:lnTo>
                  <a:pt x="533012" y="0"/>
                </a:lnTo>
                <a:lnTo>
                  <a:pt x="533012" y="533012"/>
                </a:lnTo>
                <a:lnTo>
                  <a:pt x="0" y="53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H="1">
            <a:off x="10416101" y="5792510"/>
            <a:ext cx="2911" cy="149183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166099" y="7283476"/>
            <a:ext cx="533012" cy="533012"/>
          </a:xfrm>
          <a:custGeom>
            <a:avLst/>
            <a:gdLst/>
            <a:ahLst/>
            <a:cxnLst/>
            <a:rect l="l" t="t" r="r" b="b"/>
            <a:pathLst>
              <a:path w="533012" h="533012">
                <a:moveTo>
                  <a:pt x="0" y="0"/>
                </a:moveTo>
                <a:lnTo>
                  <a:pt x="533013" y="0"/>
                </a:lnTo>
                <a:lnTo>
                  <a:pt x="533013" y="533012"/>
                </a:lnTo>
                <a:lnTo>
                  <a:pt x="0" y="53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>
            <a:off x="10417316" y="7816488"/>
            <a:ext cx="0" cy="10136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9269016" y="8521338"/>
            <a:ext cx="2485048" cy="902064"/>
            <a:chOff x="0" y="0"/>
            <a:chExt cx="755450" cy="27422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5450" cy="274226"/>
            </a:xfrm>
            <a:custGeom>
              <a:avLst/>
              <a:gdLst/>
              <a:ahLst/>
              <a:cxnLst/>
              <a:rect l="l" t="t" r="r" b="b"/>
              <a:pathLst>
                <a:path w="755450" h="274226">
                  <a:moveTo>
                    <a:pt x="68539" y="0"/>
                  </a:moveTo>
                  <a:lnTo>
                    <a:pt x="686911" y="0"/>
                  </a:lnTo>
                  <a:cubicBezTo>
                    <a:pt x="705089" y="0"/>
                    <a:pt x="722522" y="7221"/>
                    <a:pt x="735375" y="20075"/>
                  </a:cubicBezTo>
                  <a:cubicBezTo>
                    <a:pt x="748229" y="32928"/>
                    <a:pt x="755450" y="50361"/>
                    <a:pt x="755450" y="68539"/>
                  </a:cubicBezTo>
                  <a:lnTo>
                    <a:pt x="755450" y="205687"/>
                  </a:lnTo>
                  <a:cubicBezTo>
                    <a:pt x="755450" y="223864"/>
                    <a:pt x="748229" y="241298"/>
                    <a:pt x="735375" y="254151"/>
                  </a:cubicBezTo>
                  <a:cubicBezTo>
                    <a:pt x="722522" y="267005"/>
                    <a:pt x="705089" y="274226"/>
                    <a:pt x="686911" y="274226"/>
                  </a:cubicBezTo>
                  <a:lnTo>
                    <a:pt x="68539" y="274226"/>
                  </a:lnTo>
                  <a:cubicBezTo>
                    <a:pt x="50361" y="274226"/>
                    <a:pt x="32928" y="267005"/>
                    <a:pt x="20075" y="254151"/>
                  </a:cubicBezTo>
                  <a:cubicBezTo>
                    <a:pt x="7221" y="241298"/>
                    <a:pt x="0" y="223864"/>
                    <a:pt x="0" y="205687"/>
                  </a:cubicBezTo>
                  <a:lnTo>
                    <a:pt x="0" y="68539"/>
                  </a:lnTo>
                  <a:cubicBezTo>
                    <a:pt x="0" y="50361"/>
                    <a:pt x="7221" y="32928"/>
                    <a:pt x="20075" y="20075"/>
                  </a:cubicBezTo>
                  <a:cubicBezTo>
                    <a:pt x="32928" y="7221"/>
                    <a:pt x="50361" y="0"/>
                    <a:pt x="68539" y="0"/>
                  </a:cubicBezTo>
                  <a:close/>
                </a:path>
              </a:pathLst>
            </a:custGeom>
            <a:solidFill>
              <a:srgbClr val="FD8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755450" cy="359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grandir"/>
                </a:rPr>
                <a:t>Exit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61507" y="9832976"/>
            <a:ext cx="351952" cy="351512"/>
          </a:xfrm>
          <a:custGeom>
            <a:avLst/>
            <a:gdLst/>
            <a:ahLst/>
            <a:cxnLst/>
            <a:rect l="l" t="t" r="r" b="b"/>
            <a:pathLst>
              <a:path w="351952" h="351512">
                <a:moveTo>
                  <a:pt x="0" y="0"/>
                </a:moveTo>
                <a:lnTo>
                  <a:pt x="351953" y="0"/>
                </a:lnTo>
                <a:lnTo>
                  <a:pt x="351953" y="351513"/>
                </a:lnTo>
                <a:lnTo>
                  <a:pt x="0" y="351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0613621" y="3890989"/>
            <a:ext cx="224866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10672934" y="5559214"/>
            <a:ext cx="224866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10593292" y="7540457"/>
            <a:ext cx="224866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2862442" y="3522027"/>
            <a:ext cx="2485048" cy="814122"/>
            <a:chOff x="0" y="0"/>
            <a:chExt cx="755450" cy="2474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55450" cy="247491"/>
            </a:xfrm>
            <a:custGeom>
              <a:avLst/>
              <a:gdLst/>
              <a:ahLst/>
              <a:cxnLst/>
              <a:rect l="l" t="t" r="r" b="b"/>
              <a:pathLst>
                <a:path w="755450" h="247491">
                  <a:moveTo>
                    <a:pt x="68539" y="0"/>
                  </a:moveTo>
                  <a:lnTo>
                    <a:pt x="686911" y="0"/>
                  </a:lnTo>
                  <a:cubicBezTo>
                    <a:pt x="705089" y="0"/>
                    <a:pt x="722522" y="7221"/>
                    <a:pt x="735375" y="20075"/>
                  </a:cubicBezTo>
                  <a:cubicBezTo>
                    <a:pt x="748229" y="32928"/>
                    <a:pt x="755450" y="50361"/>
                    <a:pt x="755450" y="68539"/>
                  </a:cubicBezTo>
                  <a:lnTo>
                    <a:pt x="755450" y="178953"/>
                  </a:lnTo>
                  <a:cubicBezTo>
                    <a:pt x="755450" y="197130"/>
                    <a:pt x="748229" y="214563"/>
                    <a:pt x="735375" y="227417"/>
                  </a:cubicBezTo>
                  <a:cubicBezTo>
                    <a:pt x="722522" y="240270"/>
                    <a:pt x="705089" y="247491"/>
                    <a:pt x="686911" y="247491"/>
                  </a:cubicBezTo>
                  <a:lnTo>
                    <a:pt x="68539" y="247491"/>
                  </a:lnTo>
                  <a:cubicBezTo>
                    <a:pt x="50361" y="247491"/>
                    <a:pt x="32928" y="240270"/>
                    <a:pt x="20075" y="227417"/>
                  </a:cubicBezTo>
                  <a:cubicBezTo>
                    <a:pt x="7221" y="214563"/>
                    <a:pt x="0" y="197130"/>
                    <a:pt x="0" y="178953"/>
                  </a:cubicBezTo>
                  <a:lnTo>
                    <a:pt x="0" y="68539"/>
                  </a:lnTo>
                  <a:cubicBezTo>
                    <a:pt x="0" y="50361"/>
                    <a:pt x="7221" y="32928"/>
                    <a:pt x="20075" y="20075"/>
                  </a:cubicBezTo>
                  <a:cubicBezTo>
                    <a:pt x="32928" y="7221"/>
                    <a:pt x="50361" y="0"/>
                    <a:pt x="68539" y="0"/>
                  </a:cubicBezTo>
                  <a:close/>
                </a:path>
              </a:pathLst>
            </a:custGeom>
            <a:solidFill>
              <a:srgbClr val="A0D3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755450" cy="333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grandir"/>
                </a:rPr>
                <a:t>Click on Summarize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21755" y="5259498"/>
            <a:ext cx="2485048" cy="814122"/>
            <a:chOff x="0" y="0"/>
            <a:chExt cx="755450" cy="24749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55450" cy="247491"/>
            </a:xfrm>
            <a:custGeom>
              <a:avLst/>
              <a:gdLst/>
              <a:ahLst/>
              <a:cxnLst/>
              <a:rect l="l" t="t" r="r" b="b"/>
              <a:pathLst>
                <a:path w="755450" h="247491">
                  <a:moveTo>
                    <a:pt x="68539" y="0"/>
                  </a:moveTo>
                  <a:lnTo>
                    <a:pt x="686911" y="0"/>
                  </a:lnTo>
                  <a:cubicBezTo>
                    <a:pt x="705089" y="0"/>
                    <a:pt x="722522" y="7221"/>
                    <a:pt x="735375" y="20075"/>
                  </a:cubicBezTo>
                  <a:cubicBezTo>
                    <a:pt x="748229" y="32928"/>
                    <a:pt x="755450" y="50361"/>
                    <a:pt x="755450" y="68539"/>
                  </a:cubicBezTo>
                  <a:lnTo>
                    <a:pt x="755450" y="178953"/>
                  </a:lnTo>
                  <a:cubicBezTo>
                    <a:pt x="755450" y="197130"/>
                    <a:pt x="748229" y="214563"/>
                    <a:pt x="735375" y="227417"/>
                  </a:cubicBezTo>
                  <a:cubicBezTo>
                    <a:pt x="722522" y="240270"/>
                    <a:pt x="705089" y="247491"/>
                    <a:pt x="686911" y="247491"/>
                  </a:cubicBezTo>
                  <a:lnTo>
                    <a:pt x="68539" y="247491"/>
                  </a:lnTo>
                  <a:cubicBezTo>
                    <a:pt x="50361" y="247491"/>
                    <a:pt x="32928" y="240270"/>
                    <a:pt x="20075" y="227417"/>
                  </a:cubicBezTo>
                  <a:cubicBezTo>
                    <a:pt x="7221" y="214563"/>
                    <a:pt x="0" y="197130"/>
                    <a:pt x="0" y="178953"/>
                  </a:cubicBezTo>
                  <a:lnTo>
                    <a:pt x="0" y="68539"/>
                  </a:lnTo>
                  <a:cubicBezTo>
                    <a:pt x="0" y="50361"/>
                    <a:pt x="7221" y="32928"/>
                    <a:pt x="20075" y="20075"/>
                  </a:cubicBezTo>
                  <a:cubicBezTo>
                    <a:pt x="32928" y="7221"/>
                    <a:pt x="50361" y="0"/>
                    <a:pt x="68539" y="0"/>
                  </a:cubicBezTo>
                  <a:close/>
                </a:path>
              </a:pathLst>
            </a:custGeom>
            <a:solidFill>
              <a:srgbClr val="A0D3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755450" cy="333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grandir"/>
                </a:rPr>
                <a:t>Click on Translate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885313" y="7072818"/>
            <a:ext cx="2485048" cy="814122"/>
            <a:chOff x="0" y="0"/>
            <a:chExt cx="755450" cy="2474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55450" cy="247491"/>
            </a:xfrm>
            <a:custGeom>
              <a:avLst/>
              <a:gdLst/>
              <a:ahLst/>
              <a:cxnLst/>
              <a:rect l="l" t="t" r="r" b="b"/>
              <a:pathLst>
                <a:path w="755450" h="247491">
                  <a:moveTo>
                    <a:pt x="68539" y="0"/>
                  </a:moveTo>
                  <a:lnTo>
                    <a:pt x="686911" y="0"/>
                  </a:lnTo>
                  <a:cubicBezTo>
                    <a:pt x="705089" y="0"/>
                    <a:pt x="722522" y="7221"/>
                    <a:pt x="735375" y="20075"/>
                  </a:cubicBezTo>
                  <a:cubicBezTo>
                    <a:pt x="748229" y="32928"/>
                    <a:pt x="755450" y="50361"/>
                    <a:pt x="755450" y="68539"/>
                  </a:cubicBezTo>
                  <a:lnTo>
                    <a:pt x="755450" y="178953"/>
                  </a:lnTo>
                  <a:cubicBezTo>
                    <a:pt x="755450" y="197130"/>
                    <a:pt x="748229" y="214563"/>
                    <a:pt x="735375" y="227417"/>
                  </a:cubicBezTo>
                  <a:cubicBezTo>
                    <a:pt x="722522" y="240270"/>
                    <a:pt x="705089" y="247491"/>
                    <a:pt x="686911" y="247491"/>
                  </a:cubicBezTo>
                  <a:lnTo>
                    <a:pt x="68539" y="247491"/>
                  </a:lnTo>
                  <a:cubicBezTo>
                    <a:pt x="50361" y="247491"/>
                    <a:pt x="32928" y="240270"/>
                    <a:pt x="20075" y="227417"/>
                  </a:cubicBezTo>
                  <a:cubicBezTo>
                    <a:pt x="7221" y="214563"/>
                    <a:pt x="0" y="197130"/>
                    <a:pt x="0" y="178953"/>
                  </a:cubicBezTo>
                  <a:lnTo>
                    <a:pt x="0" y="68539"/>
                  </a:lnTo>
                  <a:cubicBezTo>
                    <a:pt x="0" y="50361"/>
                    <a:pt x="7221" y="32928"/>
                    <a:pt x="20075" y="20075"/>
                  </a:cubicBezTo>
                  <a:cubicBezTo>
                    <a:pt x="32928" y="7221"/>
                    <a:pt x="50361" y="0"/>
                    <a:pt x="68539" y="0"/>
                  </a:cubicBezTo>
                  <a:close/>
                </a:path>
              </a:pathLst>
            </a:custGeom>
            <a:solidFill>
              <a:srgbClr val="A0D3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755450" cy="333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grandir"/>
                </a:rPr>
                <a:t>Click on Listen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10387789" y="6076049"/>
            <a:ext cx="3800460" cy="507579"/>
          </a:xfrm>
          <a:custGeom>
            <a:avLst/>
            <a:gdLst>
              <a:gd name="connsiteX0" fmla="*/ 0 w 3777755"/>
              <a:gd name="connsiteY0" fmla="*/ 0 h 796695"/>
              <a:gd name="connsiteX1" fmla="*/ 3777755 w 3777755"/>
              <a:gd name="connsiteY1" fmla="*/ 796695 h 796695"/>
              <a:gd name="connsiteX0" fmla="*/ 0 w 3777755"/>
              <a:gd name="connsiteY0" fmla="*/ 0 h 796695"/>
              <a:gd name="connsiteX1" fmla="*/ 2247795 w 3777755"/>
              <a:gd name="connsiteY1" fmla="*/ 467590 h 796695"/>
              <a:gd name="connsiteX2" fmla="*/ 3777755 w 3777755"/>
              <a:gd name="connsiteY2" fmla="*/ 796695 h 796695"/>
              <a:gd name="connsiteX0" fmla="*/ 0 w 3777755"/>
              <a:gd name="connsiteY0" fmla="*/ 0 h 796695"/>
              <a:gd name="connsiteX1" fmla="*/ 2247795 w 3777755"/>
              <a:gd name="connsiteY1" fmla="*/ 467590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77755"/>
              <a:gd name="connsiteY0" fmla="*/ 0 h 796695"/>
              <a:gd name="connsiteX1" fmla="*/ 2175223 w 3777755"/>
              <a:gd name="connsiteY1" fmla="*/ 162790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77755"/>
              <a:gd name="connsiteY0" fmla="*/ 0 h 796695"/>
              <a:gd name="connsiteX1" fmla="*/ 2175223 w 3777755"/>
              <a:gd name="connsiteY1" fmla="*/ 162790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77755"/>
              <a:gd name="connsiteY0" fmla="*/ 0 h 796695"/>
              <a:gd name="connsiteX1" fmla="*/ 93302 w 3777755"/>
              <a:gd name="connsiteY1" fmla="*/ 142066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93149"/>
              <a:gd name="connsiteY0" fmla="*/ 4700 h 676276"/>
              <a:gd name="connsiteX1" fmla="*/ 108696 w 3793149"/>
              <a:gd name="connsiteY1" fmla="*/ 21647 h 676276"/>
              <a:gd name="connsiteX2" fmla="*/ 3642046 w 3793149"/>
              <a:gd name="connsiteY2" fmla="*/ 27856 h 676276"/>
              <a:gd name="connsiteX3" fmla="*/ 3793149 w 3793149"/>
              <a:gd name="connsiteY3" fmla="*/ 676276 h 676276"/>
              <a:gd name="connsiteX0" fmla="*/ 0 w 3833982"/>
              <a:gd name="connsiteY0" fmla="*/ 38643 h 710219"/>
              <a:gd name="connsiteX1" fmla="*/ 108696 w 3833982"/>
              <a:gd name="connsiteY1" fmla="*/ 55590 h 710219"/>
              <a:gd name="connsiteX2" fmla="*/ 3744676 w 3833982"/>
              <a:gd name="connsiteY2" fmla="*/ 18280 h 710219"/>
              <a:gd name="connsiteX3" fmla="*/ 3793149 w 3833982"/>
              <a:gd name="connsiteY3" fmla="*/ 710219 h 710219"/>
              <a:gd name="connsiteX0" fmla="*/ 0 w 3834866"/>
              <a:gd name="connsiteY0" fmla="*/ 38643 h 724726"/>
              <a:gd name="connsiteX1" fmla="*/ 108696 w 3834866"/>
              <a:gd name="connsiteY1" fmla="*/ 55590 h 724726"/>
              <a:gd name="connsiteX2" fmla="*/ 3744676 w 3834866"/>
              <a:gd name="connsiteY2" fmla="*/ 18280 h 724726"/>
              <a:gd name="connsiteX3" fmla="*/ 3798281 w 3834866"/>
              <a:gd name="connsiteY3" fmla="*/ 724726 h 724726"/>
              <a:gd name="connsiteX0" fmla="*/ 0 w 3885751"/>
              <a:gd name="connsiteY0" fmla="*/ 38643 h 724726"/>
              <a:gd name="connsiteX1" fmla="*/ 108696 w 3885751"/>
              <a:gd name="connsiteY1" fmla="*/ 55590 h 724726"/>
              <a:gd name="connsiteX2" fmla="*/ 3744676 w 3885751"/>
              <a:gd name="connsiteY2" fmla="*/ 18280 h 724726"/>
              <a:gd name="connsiteX3" fmla="*/ 3798281 w 3885751"/>
              <a:gd name="connsiteY3" fmla="*/ 724726 h 724726"/>
              <a:gd name="connsiteX0" fmla="*/ 0 w 3909056"/>
              <a:gd name="connsiteY0" fmla="*/ 38643 h 724726"/>
              <a:gd name="connsiteX1" fmla="*/ 108696 w 3909056"/>
              <a:gd name="connsiteY1" fmla="*/ 55590 h 724726"/>
              <a:gd name="connsiteX2" fmla="*/ 3780597 w 3909056"/>
              <a:gd name="connsiteY2" fmla="*/ 18280 h 724726"/>
              <a:gd name="connsiteX3" fmla="*/ 3798281 w 3909056"/>
              <a:gd name="connsiteY3" fmla="*/ 724726 h 724726"/>
              <a:gd name="connsiteX0" fmla="*/ 0 w 3838984"/>
              <a:gd name="connsiteY0" fmla="*/ 38643 h 724726"/>
              <a:gd name="connsiteX1" fmla="*/ 108696 w 3838984"/>
              <a:gd name="connsiteY1" fmla="*/ 55590 h 724726"/>
              <a:gd name="connsiteX2" fmla="*/ 3780597 w 3838984"/>
              <a:gd name="connsiteY2" fmla="*/ 18280 h 724726"/>
              <a:gd name="connsiteX3" fmla="*/ 3798281 w 3838984"/>
              <a:gd name="connsiteY3" fmla="*/ 724726 h 72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984" h="724726">
                <a:moveTo>
                  <a:pt x="0" y="38643"/>
                </a:moveTo>
                <a:lnTo>
                  <a:pt x="108696" y="55590"/>
                </a:lnTo>
                <a:cubicBezTo>
                  <a:pt x="509938" y="48855"/>
                  <a:pt x="3525604" y="-36571"/>
                  <a:pt x="3780597" y="18280"/>
                </a:cubicBezTo>
                <a:cubicBezTo>
                  <a:pt x="3871382" y="-50175"/>
                  <a:pt x="3839226" y="621530"/>
                  <a:pt x="3798281" y="724726"/>
                </a:cubicBezTo>
              </a:path>
            </a:pathLst>
          </a:cu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>
            <a:off x="10414893" y="9423957"/>
            <a:ext cx="22591" cy="5847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412480" y="3202098"/>
            <a:ext cx="3888486" cy="4114800"/>
          </a:xfrm>
          <a:custGeom>
            <a:avLst/>
            <a:gdLst/>
            <a:ahLst/>
            <a:cxnLst/>
            <a:rect l="l" t="t" r="r" b="b"/>
            <a:pathLst>
              <a:path w="3888486" h="411480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1158773" y="4708207"/>
            <a:ext cx="4801076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grandir Medium Bold"/>
              </a:rPr>
              <a:t>ACTIVITY DIAGRAM</a:t>
            </a:r>
          </a:p>
        </p:txBody>
      </p:sp>
      <p:sp>
        <p:nvSpPr>
          <p:cNvPr id="41" name="AutoShape 36">
            <a:extLst>
              <a:ext uri="{FF2B5EF4-FFF2-40B4-BE49-F238E27FC236}">
                <a16:creationId xmlns:a16="http://schemas.microsoft.com/office/drawing/2014/main" id="{2E044522-00BE-DA86-7B3C-694C3F01C47A}"/>
              </a:ext>
            </a:extLst>
          </p:cNvPr>
          <p:cNvSpPr/>
          <p:nvPr/>
        </p:nvSpPr>
        <p:spPr>
          <a:xfrm flipV="1">
            <a:off x="10403028" y="4346573"/>
            <a:ext cx="3800460" cy="507579"/>
          </a:xfrm>
          <a:custGeom>
            <a:avLst/>
            <a:gdLst>
              <a:gd name="connsiteX0" fmla="*/ 0 w 3777755"/>
              <a:gd name="connsiteY0" fmla="*/ 0 h 796695"/>
              <a:gd name="connsiteX1" fmla="*/ 3777755 w 3777755"/>
              <a:gd name="connsiteY1" fmla="*/ 796695 h 796695"/>
              <a:gd name="connsiteX0" fmla="*/ 0 w 3777755"/>
              <a:gd name="connsiteY0" fmla="*/ 0 h 796695"/>
              <a:gd name="connsiteX1" fmla="*/ 2247795 w 3777755"/>
              <a:gd name="connsiteY1" fmla="*/ 467590 h 796695"/>
              <a:gd name="connsiteX2" fmla="*/ 3777755 w 3777755"/>
              <a:gd name="connsiteY2" fmla="*/ 796695 h 796695"/>
              <a:gd name="connsiteX0" fmla="*/ 0 w 3777755"/>
              <a:gd name="connsiteY0" fmla="*/ 0 h 796695"/>
              <a:gd name="connsiteX1" fmla="*/ 2247795 w 3777755"/>
              <a:gd name="connsiteY1" fmla="*/ 467590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77755"/>
              <a:gd name="connsiteY0" fmla="*/ 0 h 796695"/>
              <a:gd name="connsiteX1" fmla="*/ 2175223 w 3777755"/>
              <a:gd name="connsiteY1" fmla="*/ 162790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77755"/>
              <a:gd name="connsiteY0" fmla="*/ 0 h 796695"/>
              <a:gd name="connsiteX1" fmla="*/ 2175223 w 3777755"/>
              <a:gd name="connsiteY1" fmla="*/ 162790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77755"/>
              <a:gd name="connsiteY0" fmla="*/ 0 h 796695"/>
              <a:gd name="connsiteX1" fmla="*/ 93302 w 3777755"/>
              <a:gd name="connsiteY1" fmla="*/ 142066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93149"/>
              <a:gd name="connsiteY0" fmla="*/ 4700 h 676276"/>
              <a:gd name="connsiteX1" fmla="*/ 108696 w 3793149"/>
              <a:gd name="connsiteY1" fmla="*/ 21647 h 676276"/>
              <a:gd name="connsiteX2" fmla="*/ 3642046 w 3793149"/>
              <a:gd name="connsiteY2" fmla="*/ 27856 h 676276"/>
              <a:gd name="connsiteX3" fmla="*/ 3793149 w 3793149"/>
              <a:gd name="connsiteY3" fmla="*/ 676276 h 676276"/>
              <a:gd name="connsiteX0" fmla="*/ 0 w 3833982"/>
              <a:gd name="connsiteY0" fmla="*/ 38643 h 710219"/>
              <a:gd name="connsiteX1" fmla="*/ 108696 w 3833982"/>
              <a:gd name="connsiteY1" fmla="*/ 55590 h 710219"/>
              <a:gd name="connsiteX2" fmla="*/ 3744676 w 3833982"/>
              <a:gd name="connsiteY2" fmla="*/ 18280 h 710219"/>
              <a:gd name="connsiteX3" fmla="*/ 3793149 w 3833982"/>
              <a:gd name="connsiteY3" fmla="*/ 710219 h 710219"/>
              <a:gd name="connsiteX0" fmla="*/ 0 w 3834866"/>
              <a:gd name="connsiteY0" fmla="*/ 38643 h 724726"/>
              <a:gd name="connsiteX1" fmla="*/ 108696 w 3834866"/>
              <a:gd name="connsiteY1" fmla="*/ 55590 h 724726"/>
              <a:gd name="connsiteX2" fmla="*/ 3744676 w 3834866"/>
              <a:gd name="connsiteY2" fmla="*/ 18280 h 724726"/>
              <a:gd name="connsiteX3" fmla="*/ 3798281 w 3834866"/>
              <a:gd name="connsiteY3" fmla="*/ 724726 h 724726"/>
              <a:gd name="connsiteX0" fmla="*/ 0 w 3885751"/>
              <a:gd name="connsiteY0" fmla="*/ 38643 h 724726"/>
              <a:gd name="connsiteX1" fmla="*/ 108696 w 3885751"/>
              <a:gd name="connsiteY1" fmla="*/ 55590 h 724726"/>
              <a:gd name="connsiteX2" fmla="*/ 3744676 w 3885751"/>
              <a:gd name="connsiteY2" fmla="*/ 18280 h 724726"/>
              <a:gd name="connsiteX3" fmla="*/ 3798281 w 3885751"/>
              <a:gd name="connsiteY3" fmla="*/ 724726 h 724726"/>
              <a:gd name="connsiteX0" fmla="*/ 0 w 3909056"/>
              <a:gd name="connsiteY0" fmla="*/ 38643 h 724726"/>
              <a:gd name="connsiteX1" fmla="*/ 108696 w 3909056"/>
              <a:gd name="connsiteY1" fmla="*/ 55590 h 724726"/>
              <a:gd name="connsiteX2" fmla="*/ 3780597 w 3909056"/>
              <a:gd name="connsiteY2" fmla="*/ 18280 h 724726"/>
              <a:gd name="connsiteX3" fmla="*/ 3798281 w 3909056"/>
              <a:gd name="connsiteY3" fmla="*/ 724726 h 724726"/>
              <a:gd name="connsiteX0" fmla="*/ 0 w 3838984"/>
              <a:gd name="connsiteY0" fmla="*/ 38643 h 724726"/>
              <a:gd name="connsiteX1" fmla="*/ 108696 w 3838984"/>
              <a:gd name="connsiteY1" fmla="*/ 55590 h 724726"/>
              <a:gd name="connsiteX2" fmla="*/ 3780597 w 3838984"/>
              <a:gd name="connsiteY2" fmla="*/ 18280 h 724726"/>
              <a:gd name="connsiteX3" fmla="*/ 3798281 w 3838984"/>
              <a:gd name="connsiteY3" fmla="*/ 724726 h 72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984" h="724726">
                <a:moveTo>
                  <a:pt x="0" y="38643"/>
                </a:moveTo>
                <a:lnTo>
                  <a:pt x="108696" y="55590"/>
                </a:lnTo>
                <a:cubicBezTo>
                  <a:pt x="509938" y="48855"/>
                  <a:pt x="3525604" y="-36571"/>
                  <a:pt x="3780597" y="18280"/>
                </a:cubicBezTo>
                <a:cubicBezTo>
                  <a:pt x="3871382" y="-50175"/>
                  <a:pt x="3839226" y="621530"/>
                  <a:pt x="3798281" y="724726"/>
                </a:cubicBezTo>
              </a:path>
            </a:pathLst>
          </a:cu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AutoShape 36">
            <a:extLst>
              <a:ext uri="{FF2B5EF4-FFF2-40B4-BE49-F238E27FC236}">
                <a16:creationId xmlns:a16="http://schemas.microsoft.com/office/drawing/2014/main" id="{30BF8279-3773-413B-0C9A-77E05022C268}"/>
              </a:ext>
            </a:extLst>
          </p:cNvPr>
          <p:cNvSpPr/>
          <p:nvPr/>
        </p:nvSpPr>
        <p:spPr>
          <a:xfrm flipV="1">
            <a:off x="10397436" y="7872763"/>
            <a:ext cx="3800460" cy="507579"/>
          </a:xfrm>
          <a:custGeom>
            <a:avLst/>
            <a:gdLst>
              <a:gd name="connsiteX0" fmla="*/ 0 w 3777755"/>
              <a:gd name="connsiteY0" fmla="*/ 0 h 796695"/>
              <a:gd name="connsiteX1" fmla="*/ 3777755 w 3777755"/>
              <a:gd name="connsiteY1" fmla="*/ 796695 h 796695"/>
              <a:gd name="connsiteX0" fmla="*/ 0 w 3777755"/>
              <a:gd name="connsiteY0" fmla="*/ 0 h 796695"/>
              <a:gd name="connsiteX1" fmla="*/ 2247795 w 3777755"/>
              <a:gd name="connsiteY1" fmla="*/ 467590 h 796695"/>
              <a:gd name="connsiteX2" fmla="*/ 3777755 w 3777755"/>
              <a:gd name="connsiteY2" fmla="*/ 796695 h 796695"/>
              <a:gd name="connsiteX0" fmla="*/ 0 w 3777755"/>
              <a:gd name="connsiteY0" fmla="*/ 0 h 796695"/>
              <a:gd name="connsiteX1" fmla="*/ 2247795 w 3777755"/>
              <a:gd name="connsiteY1" fmla="*/ 467590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77755"/>
              <a:gd name="connsiteY0" fmla="*/ 0 h 796695"/>
              <a:gd name="connsiteX1" fmla="*/ 2175223 w 3777755"/>
              <a:gd name="connsiteY1" fmla="*/ 162790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77755"/>
              <a:gd name="connsiteY0" fmla="*/ 0 h 796695"/>
              <a:gd name="connsiteX1" fmla="*/ 2175223 w 3777755"/>
              <a:gd name="connsiteY1" fmla="*/ 162790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77755"/>
              <a:gd name="connsiteY0" fmla="*/ 0 h 796695"/>
              <a:gd name="connsiteX1" fmla="*/ 93302 w 3777755"/>
              <a:gd name="connsiteY1" fmla="*/ 142066 h 796695"/>
              <a:gd name="connsiteX2" fmla="*/ 3626652 w 3777755"/>
              <a:gd name="connsiteY2" fmla="*/ 148275 h 796695"/>
              <a:gd name="connsiteX3" fmla="*/ 3777755 w 3777755"/>
              <a:gd name="connsiteY3" fmla="*/ 796695 h 796695"/>
              <a:gd name="connsiteX0" fmla="*/ 0 w 3793149"/>
              <a:gd name="connsiteY0" fmla="*/ 4700 h 676276"/>
              <a:gd name="connsiteX1" fmla="*/ 108696 w 3793149"/>
              <a:gd name="connsiteY1" fmla="*/ 21647 h 676276"/>
              <a:gd name="connsiteX2" fmla="*/ 3642046 w 3793149"/>
              <a:gd name="connsiteY2" fmla="*/ 27856 h 676276"/>
              <a:gd name="connsiteX3" fmla="*/ 3793149 w 3793149"/>
              <a:gd name="connsiteY3" fmla="*/ 676276 h 676276"/>
              <a:gd name="connsiteX0" fmla="*/ 0 w 3833982"/>
              <a:gd name="connsiteY0" fmla="*/ 38643 h 710219"/>
              <a:gd name="connsiteX1" fmla="*/ 108696 w 3833982"/>
              <a:gd name="connsiteY1" fmla="*/ 55590 h 710219"/>
              <a:gd name="connsiteX2" fmla="*/ 3744676 w 3833982"/>
              <a:gd name="connsiteY2" fmla="*/ 18280 h 710219"/>
              <a:gd name="connsiteX3" fmla="*/ 3793149 w 3833982"/>
              <a:gd name="connsiteY3" fmla="*/ 710219 h 710219"/>
              <a:gd name="connsiteX0" fmla="*/ 0 w 3834866"/>
              <a:gd name="connsiteY0" fmla="*/ 38643 h 724726"/>
              <a:gd name="connsiteX1" fmla="*/ 108696 w 3834866"/>
              <a:gd name="connsiteY1" fmla="*/ 55590 h 724726"/>
              <a:gd name="connsiteX2" fmla="*/ 3744676 w 3834866"/>
              <a:gd name="connsiteY2" fmla="*/ 18280 h 724726"/>
              <a:gd name="connsiteX3" fmla="*/ 3798281 w 3834866"/>
              <a:gd name="connsiteY3" fmla="*/ 724726 h 724726"/>
              <a:gd name="connsiteX0" fmla="*/ 0 w 3885751"/>
              <a:gd name="connsiteY0" fmla="*/ 38643 h 724726"/>
              <a:gd name="connsiteX1" fmla="*/ 108696 w 3885751"/>
              <a:gd name="connsiteY1" fmla="*/ 55590 h 724726"/>
              <a:gd name="connsiteX2" fmla="*/ 3744676 w 3885751"/>
              <a:gd name="connsiteY2" fmla="*/ 18280 h 724726"/>
              <a:gd name="connsiteX3" fmla="*/ 3798281 w 3885751"/>
              <a:gd name="connsiteY3" fmla="*/ 724726 h 724726"/>
              <a:gd name="connsiteX0" fmla="*/ 0 w 3909056"/>
              <a:gd name="connsiteY0" fmla="*/ 38643 h 724726"/>
              <a:gd name="connsiteX1" fmla="*/ 108696 w 3909056"/>
              <a:gd name="connsiteY1" fmla="*/ 55590 h 724726"/>
              <a:gd name="connsiteX2" fmla="*/ 3780597 w 3909056"/>
              <a:gd name="connsiteY2" fmla="*/ 18280 h 724726"/>
              <a:gd name="connsiteX3" fmla="*/ 3798281 w 3909056"/>
              <a:gd name="connsiteY3" fmla="*/ 724726 h 724726"/>
              <a:gd name="connsiteX0" fmla="*/ 0 w 3838984"/>
              <a:gd name="connsiteY0" fmla="*/ 38643 h 724726"/>
              <a:gd name="connsiteX1" fmla="*/ 108696 w 3838984"/>
              <a:gd name="connsiteY1" fmla="*/ 55590 h 724726"/>
              <a:gd name="connsiteX2" fmla="*/ 3780597 w 3838984"/>
              <a:gd name="connsiteY2" fmla="*/ 18280 h 724726"/>
              <a:gd name="connsiteX3" fmla="*/ 3798281 w 3838984"/>
              <a:gd name="connsiteY3" fmla="*/ 724726 h 72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984" h="724726">
                <a:moveTo>
                  <a:pt x="0" y="38643"/>
                </a:moveTo>
                <a:lnTo>
                  <a:pt x="108696" y="55590"/>
                </a:lnTo>
                <a:cubicBezTo>
                  <a:pt x="509938" y="48855"/>
                  <a:pt x="3525604" y="-36571"/>
                  <a:pt x="3780597" y="18280"/>
                </a:cubicBezTo>
                <a:cubicBezTo>
                  <a:pt x="3871382" y="-50175"/>
                  <a:pt x="3839226" y="621530"/>
                  <a:pt x="3798281" y="724726"/>
                </a:cubicBezTo>
              </a:path>
            </a:pathLst>
          </a:cu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438629"/>
            <a:ext cx="6052924" cy="1342649"/>
          </a:xfrm>
          <a:custGeom>
            <a:avLst/>
            <a:gdLst/>
            <a:ahLst/>
            <a:cxnLst/>
            <a:rect l="l" t="t" r="r" b="b"/>
            <a:pathLst>
              <a:path w="6052924" h="1342649">
                <a:moveTo>
                  <a:pt x="0" y="0"/>
                </a:moveTo>
                <a:lnTo>
                  <a:pt x="6052924" y="0"/>
                </a:lnTo>
                <a:lnTo>
                  <a:pt x="6052924" y="1342649"/>
                </a:lnTo>
                <a:lnTo>
                  <a:pt x="0" y="134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2057400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680795" y="619202"/>
            <a:ext cx="11852507" cy="11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6"/>
              </a:lnSpc>
            </a:pPr>
            <a:r>
              <a:rPr lang="en-US" sz="5832" dirty="0">
                <a:solidFill>
                  <a:srgbClr val="503530"/>
                </a:solidFill>
                <a:latin typeface="Agrandir Medium"/>
              </a:rPr>
              <a:t>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16153" y="1219290"/>
            <a:ext cx="7186614" cy="851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Introduction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Technologies Used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Requirements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Use Cases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Architecture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Class Diagram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Database Description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Sequence Diagram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Activity Diagram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  <a:p>
            <a:pPr algn="l">
              <a:lnSpc>
                <a:spcPts val="3360"/>
              </a:lnSpc>
            </a:pPr>
            <a:r>
              <a:rPr lang="en-US" sz="4200" dirty="0">
                <a:solidFill>
                  <a:srgbClr val="503530"/>
                </a:solidFill>
                <a:latin typeface="Times New Roman"/>
              </a:rPr>
              <a:t>User Interface</a:t>
            </a:r>
          </a:p>
          <a:p>
            <a:pPr algn="l">
              <a:lnSpc>
                <a:spcPts val="3360"/>
              </a:lnSpc>
            </a:pPr>
            <a:endParaRPr lang="en-US" sz="4200" dirty="0">
              <a:solidFill>
                <a:srgbClr val="503530"/>
              </a:solidFill>
              <a:latin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548970" y="1109954"/>
            <a:ext cx="1577137" cy="4301283"/>
          </a:xfrm>
          <a:custGeom>
            <a:avLst/>
            <a:gdLst/>
            <a:ahLst/>
            <a:cxnLst/>
            <a:rect l="l" t="t" r="r" b="b"/>
            <a:pathLst>
              <a:path w="1577137" h="4301283">
                <a:moveTo>
                  <a:pt x="0" y="0"/>
                </a:moveTo>
                <a:lnTo>
                  <a:pt x="1577137" y="0"/>
                </a:lnTo>
                <a:lnTo>
                  <a:pt x="1577137" y="4301283"/>
                </a:lnTo>
                <a:lnTo>
                  <a:pt x="0" y="4301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583024" y="5317628"/>
            <a:ext cx="1543083" cy="4208409"/>
          </a:xfrm>
          <a:custGeom>
            <a:avLst/>
            <a:gdLst/>
            <a:ahLst/>
            <a:cxnLst/>
            <a:rect l="l" t="t" r="r" b="b"/>
            <a:pathLst>
              <a:path w="1543083" h="4208409">
                <a:moveTo>
                  <a:pt x="0" y="0"/>
                </a:moveTo>
                <a:lnTo>
                  <a:pt x="1543083" y="0"/>
                </a:lnTo>
                <a:lnTo>
                  <a:pt x="1543083" y="4208409"/>
                </a:lnTo>
                <a:lnTo>
                  <a:pt x="0" y="4208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1452" y="1563624"/>
            <a:ext cx="10466922" cy="6836069"/>
          </a:xfrm>
          <a:custGeom>
            <a:avLst/>
            <a:gdLst/>
            <a:ahLst/>
            <a:cxnLst/>
            <a:rect l="l" t="t" r="r" b="b"/>
            <a:pathLst>
              <a:path w="10466922" h="6836069">
                <a:moveTo>
                  <a:pt x="0" y="0"/>
                </a:moveTo>
                <a:lnTo>
                  <a:pt x="10466922" y="0"/>
                </a:lnTo>
                <a:lnTo>
                  <a:pt x="10466922" y="6836068"/>
                </a:lnTo>
                <a:lnTo>
                  <a:pt x="0" y="6836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97" t="-59198" r="-21068" b="-584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1404" y="493776"/>
            <a:ext cx="7315200" cy="1069848"/>
          </a:xfrm>
          <a:custGeom>
            <a:avLst/>
            <a:gdLst/>
            <a:ahLst/>
            <a:cxnLst/>
            <a:rect l="l" t="t" r="r" b="b"/>
            <a:pathLst>
              <a:path w="7315200" h="1069848">
                <a:moveTo>
                  <a:pt x="0" y="0"/>
                </a:moveTo>
                <a:lnTo>
                  <a:pt x="7315200" y="0"/>
                </a:lnTo>
                <a:lnTo>
                  <a:pt x="7315200" y="1069848"/>
                </a:lnTo>
                <a:lnTo>
                  <a:pt x="0" y="1069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148" y="9258300"/>
            <a:ext cx="7315200" cy="969264"/>
          </a:xfrm>
          <a:custGeom>
            <a:avLst/>
            <a:gdLst/>
            <a:ahLst/>
            <a:cxnLst/>
            <a:rect l="l" t="t" r="r" b="b"/>
            <a:pathLst>
              <a:path w="7315200" h="969264">
                <a:moveTo>
                  <a:pt x="0" y="0"/>
                </a:moveTo>
                <a:lnTo>
                  <a:pt x="7315200" y="0"/>
                </a:lnTo>
                <a:lnTo>
                  <a:pt x="7315200" y="969264"/>
                </a:lnTo>
                <a:lnTo>
                  <a:pt x="0" y="969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33777" y="753316"/>
            <a:ext cx="5070453" cy="604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grandir Medium"/>
              </a:rPr>
              <a:t>USER INTERFACE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7010" y="8549640"/>
            <a:ext cx="5348883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D4DBDB"/>
                </a:solidFill>
                <a:latin typeface="Agrandir Medium"/>
              </a:rPr>
              <a:t>Home Page of Extension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4005" y="1437275"/>
            <a:ext cx="13639990" cy="6965954"/>
          </a:xfrm>
          <a:custGeom>
            <a:avLst/>
            <a:gdLst/>
            <a:ahLst/>
            <a:cxnLst/>
            <a:rect l="l" t="t" r="r" b="b"/>
            <a:pathLst>
              <a:path w="13639990" h="6965954">
                <a:moveTo>
                  <a:pt x="0" y="0"/>
                </a:moveTo>
                <a:lnTo>
                  <a:pt x="13639990" y="0"/>
                </a:lnTo>
                <a:lnTo>
                  <a:pt x="13639990" y="6965954"/>
                </a:lnTo>
                <a:lnTo>
                  <a:pt x="0" y="6965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117" r="-405" b="-504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8200" y="507716"/>
            <a:ext cx="7315200" cy="1069848"/>
          </a:xfrm>
          <a:custGeom>
            <a:avLst/>
            <a:gdLst/>
            <a:ahLst/>
            <a:cxnLst/>
            <a:rect l="l" t="t" r="r" b="b"/>
            <a:pathLst>
              <a:path w="7315200" h="1069848">
                <a:moveTo>
                  <a:pt x="0" y="0"/>
                </a:moveTo>
                <a:lnTo>
                  <a:pt x="7315200" y="0"/>
                </a:lnTo>
                <a:lnTo>
                  <a:pt x="7315200" y="1069848"/>
                </a:lnTo>
                <a:lnTo>
                  <a:pt x="0" y="1069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148" y="9258300"/>
            <a:ext cx="7315200" cy="969264"/>
          </a:xfrm>
          <a:custGeom>
            <a:avLst/>
            <a:gdLst/>
            <a:ahLst/>
            <a:cxnLst/>
            <a:rect l="l" t="t" r="r" b="b"/>
            <a:pathLst>
              <a:path w="7315200" h="969264">
                <a:moveTo>
                  <a:pt x="0" y="0"/>
                </a:moveTo>
                <a:lnTo>
                  <a:pt x="7315200" y="0"/>
                </a:lnTo>
                <a:lnTo>
                  <a:pt x="7315200" y="969264"/>
                </a:lnTo>
                <a:lnTo>
                  <a:pt x="0" y="969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782627" y="740185"/>
            <a:ext cx="10556853" cy="604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grandir Medium"/>
              </a:rPr>
              <a:t>USER INTERFACE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8639451"/>
            <a:ext cx="5410200" cy="604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D4DBDB"/>
                </a:solidFill>
                <a:latin typeface="Agrandir Medium"/>
              </a:rPr>
              <a:t>Transcript page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0244" y="1339352"/>
            <a:ext cx="14387512" cy="7918948"/>
          </a:xfrm>
          <a:custGeom>
            <a:avLst/>
            <a:gdLst/>
            <a:ahLst/>
            <a:cxnLst/>
            <a:rect l="l" t="t" r="r" b="b"/>
            <a:pathLst>
              <a:path w="14387512" h="7918948">
                <a:moveTo>
                  <a:pt x="0" y="0"/>
                </a:moveTo>
                <a:lnTo>
                  <a:pt x="14387512" y="0"/>
                </a:lnTo>
                <a:lnTo>
                  <a:pt x="14387512" y="7918948"/>
                </a:lnTo>
                <a:lnTo>
                  <a:pt x="0" y="791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09" r="-327" b="-37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148" y="9258300"/>
            <a:ext cx="7315200" cy="969264"/>
          </a:xfrm>
          <a:custGeom>
            <a:avLst/>
            <a:gdLst/>
            <a:ahLst/>
            <a:cxnLst/>
            <a:rect l="l" t="t" r="r" b="b"/>
            <a:pathLst>
              <a:path w="7315200" h="969264">
                <a:moveTo>
                  <a:pt x="0" y="0"/>
                </a:moveTo>
                <a:lnTo>
                  <a:pt x="7315200" y="0"/>
                </a:lnTo>
                <a:lnTo>
                  <a:pt x="7315200" y="969264"/>
                </a:lnTo>
                <a:lnTo>
                  <a:pt x="0" y="969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549640"/>
            <a:ext cx="3358158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D4DBDB"/>
                </a:solidFill>
                <a:latin typeface="Agrandir Medium"/>
              </a:rPr>
              <a:t>Summary Page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722D83D-3885-4006-CCBD-6DD886D100B9}"/>
              </a:ext>
            </a:extLst>
          </p:cNvPr>
          <p:cNvSpPr/>
          <p:nvPr/>
        </p:nvSpPr>
        <p:spPr>
          <a:xfrm>
            <a:off x="838200" y="507716"/>
            <a:ext cx="7315200" cy="1069848"/>
          </a:xfrm>
          <a:custGeom>
            <a:avLst/>
            <a:gdLst/>
            <a:ahLst/>
            <a:cxnLst/>
            <a:rect l="l" t="t" r="r" b="b"/>
            <a:pathLst>
              <a:path w="7315200" h="1069848">
                <a:moveTo>
                  <a:pt x="0" y="0"/>
                </a:moveTo>
                <a:lnTo>
                  <a:pt x="7315200" y="0"/>
                </a:lnTo>
                <a:lnTo>
                  <a:pt x="7315200" y="1069848"/>
                </a:lnTo>
                <a:lnTo>
                  <a:pt x="0" y="1069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D1DEF96-98D1-0913-D26D-5B8B770F19D0}"/>
              </a:ext>
            </a:extLst>
          </p:cNvPr>
          <p:cNvSpPr txBox="1"/>
          <p:nvPr/>
        </p:nvSpPr>
        <p:spPr>
          <a:xfrm>
            <a:off x="-782627" y="740185"/>
            <a:ext cx="10556853" cy="604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grandir Medium"/>
              </a:rPr>
              <a:t>USER INTERFACE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6191" y="1467742"/>
            <a:ext cx="13755244" cy="7558088"/>
          </a:xfrm>
          <a:custGeom>
            <a:avLst/>
            <a:gdLst/>
            <a:ahLst/>
            <a:cxnLst/>
            <a:rect l="l" t="t" r="r" b="b"/>
            <a:pathLst>
              <a:path w="13755244" h="7558088">
                <a:moveTo>
                  <a:pt x="0" y="0"/>
                </a:moveTo>
                <a:lnTo>
                  <a:pt x="13755245" y="0"/>
                </a:lnTo>
                <a:lnTo>
                  <a:pt x="13755245" y="7558088"/>
                </a:lnTo>
                <a:lnTo>
                  <a:pt x="0" y="7558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472" r="-3293" b="-4151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-6148" y="9258300"/>
            <a:ext cx="7315200" cy="969264"/>
          </a:xfrm>
          <a:custGeom>
            <a:avLst/>
            <a:gdLst/>
            <a:ahLst/>
            <a:cxnLst/>
            <a:rect l="l" t="t" r="r" b="b"/>
            <a:pathLst>
              <a:path w="7315200" h="969264">
                <a:moveTo>
                  <a:pt x="0" y="0"/>
                </a:moveTo>
                <a:lnTo>
                  <a:pt x="7315200" y="0"/>
                </a:lnTo>
                <a:lnTo>
                  <a:pt x="7315200" y="969264"/>
                </a:lnTo>
                <a:lnTo>
                  <a:pt x="0" y="969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93316" y="8393704"/>
            <a:ext cx="3730823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D4DBDB"/>
                </a:solidFill>
                <a:latin typeface="Agrandir Medium"/>
              </a:rPr>
              <a:t>Translation Page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C1F2D6ED-202F-9E03-A3C4-72BF08D533F8}"/>
              </a:ext>
            </a:extLst>
          </p:cNvPr>
          <p:cNvSpPr/>
          <p:nvPr/>
        </p:nvSpPr>
        <p:spPr>
          <a:xfrm>
            <a:off x="838200" y="507716"/>
            <a:ext cx="7315200" cy="1069848"/>
          </a:xfrm>
          <a:custGeom>
            <a:avLst/>
            <a:gdLst/>
            <a:ahLst/>
            <a:cxnLst/>
            <a:rect l="l" t="t" r="r" b="b"/>
            <a:pathLst>
              <a:path w="7315200" h="1069848">
                <a:moveTo>
                  <a:pt x="0" y="0"/>
                </a:moveTo>
                <a:lnTo>
                  <a:pt x="7315200" y="0"/>
                </a:lnTo>
                <a:lnTo>
                  <a:pt x="7315200" y="1069848"/>
                </a:lnTo>
                <a:lnTo>
                  <a:pt x="0" y="1069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456498E-DF05-F269-781B-FDB4CD49E563}"/>
              </a:ext>
            </a:extLst>
          </p:cNvPr>
          <p:cNvSpPr txBox="1"/>
          <p:nvPr/>
        </p:nvSpPr>
        <p:spPr>
          <a:xfrm>
            <a:off x="-782627" y="740185"/>
            <a:ext cx="10556853" cy="604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grandir Medium"/>
              </a:rPr>
              <a:t>USER INTERFACE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815265"/>
            <a:ext cx="1781479" cy="1414049"/>
          </a:xfrm>
          <a:custGeom>
            <a:avLst/>
            <a:gdLst/>
            <a:ahLst/>
            <a:cxnLst/>
            <a:rect l="l" t="t" r="r" b="b"/>
            <a:pathLst>
              <a:path w="1781479" h="1414049">
                <a:moveTo>
                  <a:pt x="0" y="0"/>
                </a:moveTo>
                <a:lnTo>
                  <a:pt x="1781479" y="0"/>
                </a:lnTo>
                <a:lnTo>
                  <a:pt x="1781479" y="1414049"/>
                </a:lnTo>
                <a:lnTo>
                  <a:pt x="0" y="1414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21261"/>
            <a:ext cx="8115300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Agrandir Medium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10179" y="1503239"/>
            <a:ext cx="14316914" cy="805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"/>
              </a:lnSpc>
            </a:pPr>
            <a:endParaRPr/>
          </a:p>
          <a:p>
            <a:pPr algn="just">
              <a:lnSpc>
                <a:spcPts val="3945"/>
              </a:lnSpc>
            </a:pPr>
            <a:endParaRPr/>
          </a:p>
          <a:p>
            <a:pPr marL="608469" lvl="1" indent="-304234" algn="just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grandir Medium"/>
              </a:rPr>
              <a:t>G. Begum, N. Musrat Sultana, and D. Ashritha, “YOUTUBE TRANSCRIPT SUMMARIZER.” Accessed: Oct. 3, 2023. [Online]. Available: https://ijcrt.org/papers/IJCRT22A6393.pdf </a:t>
            </a:r>
          </a:p>
          <a:p>
            <a:pPr algn="just">
              <a:lnSpc>
                <a:spcPts val="3945"/>
              </a:lnSpc>
            </a:pPr>
            <a:r>
              <a:rPr lang="en-US" sz="2818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 marL="608469" lvl="1" indent="-304234" algn="just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grandir Medium"/>
              </a:rPr>
              <a:t>B. Saji, “Creating a YouTube Summarizer - Mini NLP Project,” Analytics Vidhya, Jan. 13, 2022. https://www.analyticsvidhya.com/blog/2022/01/youtube-summarizer-mini-nlp project/ (accessed Oct. 1 2023).</a:t>
            </a:r>
          </a:p>
          <a:p>
            <a:pPr algn="just">
              <a:lnSpc>
                <a:spcPts val="3945"/>
              </a:lnSpc>
            </a:pPr>
            <a:r>
              <a:rPr lang="en-US" sz="2818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 marL="608469" lvl="1" indent="-304234" algn="just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grandir Medium"/>
              </a:rPr>
              <a:t>“YouTube Video Transcript Summarization | Projects,” www.youtube.com. https://youtu.be/3VMJhJvRWg?si=3UxVgSstYXbNXFqU (accessed Oct. 5, 2023). </a:t>
            </a:r>
          </a:p>
          <a:p>
            <a:pPr algn="just">
              <a:lnSpc>
                <a:spcPts val="3945"/>
              </a:lnSpc>
            </a:pPr>
            <a:endParaRPr lang="en-US" sz="2818">
              <a:solidFill>
                <a:srgbClr val="000000"/>
              </a:solidFill>
              <a:latin typeface="Agrandir Medium"/>
            </a:endParaRPr>
          </a:p>
          <a:p>
            <a:pPr marL="608469" lvl="1" indent="-304234" algn="just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grandir Medium"/>
              </a:rPr>
              <a:t> S. Jain, J. Jain, G. Kaur, Y. Rani, "YouTube Transcript Summarizer", _International Journal of Science and Research_, vol. 12 issue 2, February 202</a:t>
            </a:r>
          </a:p>
          <a:p>
            <a:pPr algn="just">
              <a:lnSpc>
                <a:spcPts val="3945"/>
              </a:lnSpc>
            </a:pPr>
            <a:endParaRPr lang="en-US" sz="2818">
              <a:solidFill>
                <a:srgbClr val="000000"/>
              </a:solidFill>
              <a:latin typeface="Agrandi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0334" y="435752"/>
            <a:ext cx="7551028" cy="1444134"/>
          </a:xfrm>
          <a:custGeom>
            <a:avLst/>
            <a:gdLst/>
            <a:ahLst/>
            <a:cxnLst/>
            <a:rect l="l" t="t" r="r" b="b"/>
            <a:pathLst>
              <a:path w="7551028" h="1444134">
                <a:moveTo>
                  <a:pt x="0" y="0"/>
                </a:moveTo>
                <a:lnTo>
                  <a:pt x="7551028" y="0"/>
                </a:lnTo>
                <a:lnTo>
                  <a:pt x="7551028" y="1444134"/>
                </a:lnTo>
                <a:lnTo>
                  <a:pt x="0" y="1444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2109045"/>
            <a:ext cx="17028966" cy="455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4" lvl="1" indent="-442597" algn="just">
              <a:lnSpc>
                <a:spcPts val="4920"/>
              </a:lnSpc>
              <a:buFont typeface="Arial"/>
              <a:buChar char="•"/>
            </a:pPr>
            <a:r>
              <a:rPr lang="en-US" sz="4100">
                <a:solidFill>
                  <a:srgbClr val="503530"/>
                </a:solidFill>
                <a:latin typeface="Times New Roman"/>
              </a:rPr>
              <a:t>The </a:t>
            </a:r>
            <a:r>
              <a:rPr lang="en-US" sz="4100">
                <a:solidFill>
                  <a:srgbClr val="503530"/>
                </a:solidFill>
                <a:latin typeface="Times New Roman Bold"/>
              </a:rPr>
              <a:t>YouTube Transcript Summarizer </a:t>
            </a:r>
            <a:r>
              <a:rPr lang="en-US" sz="4100">
                <a:solidFill>
                  <a:srgbClr val="503530"/>
                </a:solidFill>
                <a:latin typeface="Times New Roman"/>
              </a:rPr>
              <a:t>is a Chrome Extension.</a:t>
            </a:r>
          </a:p>
          <a:p>
            <a:pPr marL="885194" lvl="1" indent="-442597" algn="just">
              <a:lnSpc>
                <a:spcPts val="4920"/>
              </a:lnSpc>
              <a:buFont typeface="Arial"/>
              <a:buChar char="•"/>
            </a:pPr>
            <a:r>
              <a:rPr lang="en-US" sz="4100">
                <a:solidFill>
                  <a:srgbClr val="503530"/>
                </a:solidFill>
                <a:latin typeface="Times New Roman"/>
              </a:rPr>
              <a:t>It will be used for writing the transcript of any YouTube video which has subtitles. </a:t>
            </a:r>
          </a:p>
          <a:p>
            <a:pPr marL="885194" lvl="1" indent="-442597" algn="just">
              <a:lnSpc>
                <a:spcPts val="4920"/>
              </a:lnSpc>
              <a:buFont typeface="Arial"/>
              <a:buChar char="•"/>
            </a:pPr>
            <a:r>
              <a:rPr lang="en-US" sz="4100">
                <a:solidFill>
                  <a:srgbClr val="503530"/>
                </a:solidFill>
                <a:latin typeface="Times New Roman"/>
              </a:rPr>
              <a:t>It will allow the user to summarize the transcript of the video in a simple and crisp form.</a:t>
            </a:r>
          </a:p>
          <a:p>
            <a:pPr algn="just">
              <a:lnSpc>
                <a:spcPts val="5400"/>
              </a:lnSpc>
            </a:pPr>
            <a:endParaRPr lang="en-US" sz="4100">
              <a:solidFill>
                <a:srgbClr val="503530"/>
              </a:solidFill>
              <a:latin typeface="Times New Roman"/>
            </a:endParaRPr>
          </a:p>
          <a:p>
            <a:pPr algn="just">
              <a:lnSpc>
                <a:spcPts val="5400"/>
              </a:lnSpc>
            </a:pPr>
            <a:endParaRPr lang="en-US" sz="4100">
              <a:solidFill>
                <a:srgbClr val="503530"/>
              </a:solidFill>
              <a:latin typeface="Times New Roma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16886" y="5544776"/>
            <a:ext cx="14208912" cy="4742224"/>
          </a:xfrm>
          <a:custGeom>
            <a:avLst/>
            <a:gdLst/>
            <a:ahLst/>
            <a:cxnLst/>
            <a:rect l="l" t="t" r="r" b="b"/>
            <a:pathLst>
              <a:path w="14208912" h="4742224">
                <a:moveTo>
                  <a:pt x="0" y="0"/>
                </a:moveTo>
                <a:lnTo>
                  <a:pt x="14208912" y="0"/>
                </a:lnTo>
                <a:lnTo>
                  <a:pt x="14208912" y="4742224"/>
                </a:lnTo>
                <a:lnTo>
                  <a:pt x="0" y="474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19400" y="548825"/>
            <a:ext cx="3629066" cy="121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3"/>
              </a:lnSpc>
            </a:pPr>
            <a:r>
              <a:rPr lang="en-US" sz="6138" dirty="0">
                <a:solidFill>
                  <a:srgbClr val="381F1B"/>
                </a:solidFill>
                <a:latin typeface="Agrandir Medium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0063" y="6372487"/>
            <a:ext cx="12728840" cy="32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7"/>
              </a:lnSpc>
            </a:pPr>
            <a:r>
              <a:rPr lang="en-US" sz="2976">
                <a:solidFill>
                  <a:srgbClr val="EDE8EA"/>
                </a:solidFill>
                <a:latin typeface="Agrandir Medium Bold"/>
              </a:rPr>
              <a:t>Functionality: </a:t>
            </a:r>
          </a:p>
          <a:p>
            <a:pPr marL="642687" lvl="1" indent="-321343">
              <a:lnSpc>
                <a:spcPts val="4167"/>
              </a:lnSpc>
              <a:buFont typeface="Arial"/>
              <a:buChar char="•"/>
            </a:pPr>
            <a:r>
              <a:rPr lang="en-US" sz="2976">
                <a:solidFill>
                  <a:srgbClr val="EDE8EA"/>
                </a:solidFill>
                <a:latin typeface="Agrandir Medium"/>
              </a:rPr>
              <a:t>The extension will extract subtitles from YouTube videos as transcripts.</a:t>
            </a:r>
          </a:p>
          <a:p>
            <a:pPr marL="642687" lvl="1" indent="-321343">
              <a:lnSpc>
                <a:spcPts val="4167"/>
              </a:lnSpc>
              <a:buFont typeface="Arial"/>
              <a:buChar char="•"/>
            </a:pPr>
            <a:r>
              <a:rPr lang="en-US" sz="2976">
                <a:solidFill>
                  <a:srgbClr val="EDE8EA"/>
                </a:solidFill>
                <a:latin typeface="Agrandir Medium"/>
              </a:rPr>
              <a:t>It will then generate concise summaries of these transcriptions. </a:t>
            </a:r>
          </a:p>
          <a:p>
            <a:pPr marL="642687" lvl="1" indent="-321343">
              <a:lnSpc>
                <a:spcPts val="4167"/>
              </a:lnSpc>
              <a:buFont typeface="Arial"/>
              <a:buChar char="•"/>
            </a:pPr>
            <a:r>
              <a:rPr lang="en-US" sz="2976">
                <a:solidFill>
                  <a:srgbClr val="EDE8EA"/>
                </a:solidFill>
                <a:latin typeface="Agrandir Medium"/>
              </a:rPr>
              <a:t>Users can choose to translate the summaries into Hindi.</a:t>
            </a:r>
          </a:p>
          <a:p>
            <a:pPr algn="ctr">
              <a:lnSpc>
                <a:spcPts val="4167"/>
              </a:lnSpc>
            </a:pPr>
            <a:endParaRPr lang="en-US" sz="2976">
              <a:solidFill>
                <a:srgbClr val="EDE8EA"/>
              </a:solidFill>
              <a:latin typeface="Agrandi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2516" y="723584"/>
            <a:ext cx="11152252" cy="1491614"/>
          </a:xfrm>
          <a:custGeom>
            <a:avLst/>
            <a:gdLst/>
            <a:ahLst/>
            <a:cxnLst/>
            <a:rect l="l" t="t" r="r" b="b"/>
            <a:pathLst>
              <a:path w="11152252" h="1491614">
                <a:moveTo>
                  <a:pt x="0" y="0"/>
                </a:moveTo>
                <a:lnTo>
                  <a:pt x="11152252" y="0"/>
                </a:lnTo>
                <a:lnTo>
                  <a:pt x="11152252" y="1491614"/>
                </a:lnTo>
                <a:lnTo>
                  <a:pt x="0" y="149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7588" y="2736412"/>
            <a:ext cx="4811054" cy="6945091"/>
          </a:xfrm>
          <a:custGeom>
            <a:avLst/>
            <a:gdLst/>
            <a:ahLst/>
            <a:cxnLst/>
            <a:rect l="l" t="t" r="r" b="b"/>
            <a:pathLst>
              <a:path w="4811054" h="6945091">
                <a:moveTo>
                  <a:pt x="0" y="0"/>
                </a:moveTo>
                <a:lnTo>
                  <a:pt x="4811054" y="0"/>
                </a:lnTo>
                <a:lnTo>
                  <a:pt x="4811054" y="6945091"/>
                </a:lnTo>
                <a:lnTo>
                  <a:pt x="0" y="694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761645" y="2736412"/>
            <a:ext cx="4811054" cy="6945091"/>
          </a:xfrm>
          <a:custGeom>
            <a:avLst/>
            <a:gdLst/>
            <a:ahLst/>
            <a:cxnLst/>
            <a:rect l="l" t="t" r="r" b="b"/>
            <a:pathLst>
              <a:path w="4811054" h="6945091">
                <a:moveTo>
                  <a:pt x="0" y="0"/>
                </a:moveTo>
                <a:lnTo>
                  <a:pt x="4811054" y="0"/>
                </a:lnTo>
                <a:lnTo>
                  <a:pt x="4811054" y="6945091"/>
                </a:lnTo>
                <a:lnTo>
                  <a:pt x="0" y="694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705741" y="3754495"/>
            <a:ext cx="5238805" cy="5169087"/>
          </a:xfrm>
          <a:custGeom>
            <a:avLst/>
            <a:gdLst/>
            <a:ahLst/>
            <a:cxnLst/>
            <a:rect l="l" t="t" r="r" b="b"/>
            <a:pathLst>
              <a:path w="5238805" h="5169087">
                <a:moveTo>
                  <a:pt x="0" y="0"/>
                </a:moveTo>
                <a:lnTo>
                  <a:pt x="5238805" y="0"/>
                </a:lnTo>
                <a:lnTo>
                  <a:pt x="5238805" y="5169087"/>
                </a:lnTo>
                <a:lnTo>
                  <a:pt x="0" y="5169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66923" y="6388782"/>
            <a:ext cx="7004998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053" lvl="1" indent="-325526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503530"/>
                </a:solidFill>
                <a:latin typeface="Arial"/>
              </a:rPr>
              <a:t>HTML</a:t>
            </a:r>
          </a:p>
          <a:p>
            <a:pPr marL="651053" lvl="1" indent="-325526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503530"/>
                </a:solidFill>
                <a:latin typeface="Arial"/>
              </a:rPr>
              <a:t>CSS</a:t>
            </a:r>
          </a:p>
          <a:p>
            <a:pPr marL="651053" lvl="1" indent="-325526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503530"/>
                </a:solidFill>
                <a:latin typeface="Arial"/>
              </a:rPr>
              <a:t>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700397" y="893702"/>
            <a:ext cx="11152252" cy="115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dirty="0">
                <a:solidFill>
                  <a:srgbClr val="503530"/>
                </a:solidFill>
                <a:latin typeface="Agrandir Medium"/>
              </a:rPr>
              <a:t>Technologies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61645" y="6132757"/>
            <a:ext cx="7004998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053" lvl="1" indent="-325526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503530"/>
                </a:solidFill>
                <a:latin typeface="Arial"/>
              </a:rPr>
              <a:t>PYTHON</a:t>
            </a:r>
          </a:p>
          <a:p>
            <a:pPr marL="651053" lvl="1" indent="-325526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503530"/>
                </a:solidFill>
                <a:latin typeface="Arial"/>
              </a:rPr>
              <a:t>FLASK</a:t>
            </a:r>
          </a:p>
          <a:p>
            <a:pPr marL="651053" lvl="1" indent="-325526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503530"/>
                </a:solidFill>
                <a:latin typeface="Arial"/>
              </a:rPr>
              <a:t>HUGGING FACE</a:t>
            </a:r>
          </a:p>
          <a:p>
            <a:pPr marL="651053" lvl="1" indent="-325526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503530"/>
                </a:solidFill>
                <a:latin typeface="Arial"/>
              </a:rPr>
              <a:t>YOUTUBE API</a:t>
            </a:r>
          </a:p>
          <a:p>
            <a:pPr marL="651053" lvl="1" indent="-325526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503530"/>
                </a:solidFill>
                <a:latin typeface="Arial"/>
              </a:rPr>
              <a:t>FIREBASE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0500" y="3766062"/>
            <a:ext cx="2785229" cy="92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4"/>
              </a:lnSpc>
            </a:pPr>
            <a:r>
              <a:rPr lang="en-US" sz="4674">
                <a:solidFill>
                  <a:srgbClr val="FFFFFF"/>
                </a:solidFill>
                <a:latin typeface="Agrandir Medium Bold"/>
              </a:rPr>
              <a:t>Frontend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55579" y="3766062"/>
            <a:ext cx="2623185" cy="92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4"/>
              </a:lnSpc>
            </a:pPr>
            <a:r>
              <a:rPr lang="en-US" sz="4674">
                <a:solidFill>
                  <a:srgbClr val="FFFFFF"/>
                </a:solidFill>
                <a:latin typeface="Agrandir Medium Bold"/>
              </a:rPr>
              <a:t>Backend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9181" y="174455"/>
            <a:ext cx="8434819" cy="1870996"/>
          </a:xfrm>
          <a:custGeom>
            <a:avLst/>
            <a:gdLst/>
            <a:ahLst/>
            <a:cxnLst/>
            <a:rect l="l" t="t" r="r" b="b"/>
            <a:pathLst>
              <a:path w="8434819" h="1870996">
                <a:moveTo>
                  <a:pt x="0" y="0"/>
                </a:moveTo>
                <a:lnTo>
                  <a:pt x="8434819" y="0"/>
                </a:lnTo>
                <a:lnTo>
                  <a:pt x="8434819" y="1870997"/>
                </a:lnTo>
                <a:lnTo>
                  <a:pt x="0" y="1870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1960" y="2473868"/>
            <a:ext cx="7315200" cy="3209544"/>
          </a:xfrm>
          <a:custGeom>
            <a:avLst/>
            <a:gdLst/>
            <a:ahLst/>
            <a:cxnLst/>
            <a:rect l="l" t="t" r="r" b="b"/>
            <a:pathLst>
              <a:path w="7315200" h="3209544">
                <a:moveTo>
                  <a:pt x="0" y="0"/>
                </a:moveTo>
                <a:lnTo>
                  <a:pt x="7315200" y="0"/>
                </a:lnTo>
                <a:lnTo>
                  <a:pt x="7315200" y="3209544"/>
                </a:lnTo>
                <a:lnTo>
                  <a:pt x="0" y="3209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888758" y="2536265"/>
            <a:ext cx="8069608" cy="3147147"/>
          </a:xfrm>
          <a:custGeom>
            <a:avLst/>
            <a:gdLst/>
            <a:ahLst/>
            <a:cxnLst/>
            <a:rect l="l" t="t" r="r" b="b"/>
            <a:pathLst>
              <a:path w="8069608" h="3147147">
                <a:moveTo>
                  <a:pt x="0" y="0"/>
                </a:moveTo>
                <a:lnTo>
                  <a:pt x="8069608" y="0"/>
                </a:lnTo>
                <a:lnTo>
                  <a:pt x="8069608" y="3147147"/>
                </a:lnTo>
                <a:lnTo>
                  <a:pt x="0" y="3147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26590" y="6512087"/>
            <a:ext cx="7315200" cy="2855976"/>
          </a:xfrm>
          <a:custGeom>
            <a:avLst/>
            <a:gdLst/>
            <a:ahLst/>
            <a:cxnLst/>
            <a:rect l="l" t="t" r="r" b="b"/>
            <a:pathLst>
              <a:path w="7315200" h="2855976">
                <a:moveTo>
                  <a:pt x="0" y="0"/>
                </a:moveTo>
                <a:lnTo>
                  <a:pt x="7315200" y="0"/>
                </a:lnTo>
                <a:lnTo>
                  <a:pt x="7315200" y="2855976"/>
                </a:lnTo>
                <a:lnTo>
                  <a:pt x="0" y="28559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54964" y="6588287"/>
            <a:ext cx="4914143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</a:pPr>
            <a:endParaRPr/>
          </a:p>
          <a:p>
            <a:pPr algn="l">
              <a:lnSpc>
                <a:spcPts val="3405"/>
              </a:lnSpc>
            </a:pPr>
            <a:r>
              <a:rPr lang="en-US" sz="2838">
                <a:solidFill>
                  <a:srgbClr val="503530"/>
                </a:solidFill>
                <a:latin typeface="Agrandir Medium Bold"/>
              </a:rPr>
              <a:t>User Input Devices: </a:t>
            </a:r>
            <a:r>
              <a:rPr lang="en-US" sz="2838">
                <a:solidFill>
                  <a:srgbClr val="503530"/>
                </a:solidFill>
                <a:latin typeface="Agrandir Medium"/>
              </a:rPr>
              <a:t>Users will require to have a stable Internet Connection to be able to use this extemsion</a:t>
            </a:r>
          </a:p>
          <a:p>
            <a:pPr algn="l">
              <a:lnSpc>
                <a:spcPts val="4027"/>
              </a:lnSpc>
            </a:pPr>
            <a:endParaRPr lang="en-US" sz="2838">
              <a:solidFill>
                <a:srgbClr val="503530"/>
              </a:solidFill>
              <a:latin typeface="Agrandir Medium"/>
            </a:endParaRPr>
          </a:p>
          <a:p>
            <a:pPr algn="l">
              <a:lnSpc>
                <a:spcPts val="3405"/>
              </a:lnSpc>
            </a:pPr>
            <a:endParaRPr lang="en-US" sz="2838">
              <a:solidFill>
                <a:srgbClr val="503530"/>
              </a:solidFill>
              <a:latin typeface="Agrandi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210584" y="390803"/>
            <a:ext cx="11852507" cy="11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6"/>
              </a:lnSpc>
            </a:pPr>
            <a:r>
              <a:rPr lang="en-US" sz="5832">
                <a:solidFill>
                  <a:srgbClr val="503530"/>
                </a:solidFill>
                <a:latin typeface="Agrandir Medium"/>
              </a:rPr>
              <a:t>REQUIREMENTS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082" y="2653787"/>
            <a:ext cx="5474549" cy="273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9"/>
              </a:lnSpc>
            </a:pPr>
            <a:r>
              <a:rPr lang="en-US" sz="2556">
                <a:solidFill>
                  <a:srgbClr val="503530"/>
                </a:solidFill>
                <a:latin typeface="Agrandir Medium Bold"/>
              </a:rPr>
              <a:t>Chrome Browser: </a:t>
            </a:r>
            <a:r>
              <a:rPr lang="en-US" sz="2556">
                <a:solidFill>
                  <a:srgbClr val="503530"/>
                </a:solidFill>
                <a:latin typeface="Agrandir Medium"/>
              </a:rPr>
              <a:t>The Chrome extension will run within the Chrome web browser, so it's essential that the user's computer has the Google Chrome browser installed.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9506" y="2740052"/>
            <a:ext cx="5183130" cy="264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0"/>
              </a:lnSpc>
            </a:pPr>
            <a:r>
              <a:rPr lang="en-US" sz="2922">
                <a:solidFill>
                  <a:srgbClr val="503530"/>
                </a:solidFill>
                <a:latin typeface="Agrandir Medium Bold"/>
              </a:rPr>
              <a:t>User Input Devices: </a:t>
            </a:r>
            <a:r>
              <a:rPr lang="en-US" sz="2922">
                <a:solidFill>
                  <a:srgbClr val="503530"/>
                </a:solidFill>
                <a:latin typeface="Agrandir Medium"/>
              </a:rPr>
              <a:t>Users will interact with the extension using standard input devices like a keyboard and mouse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59015" y="2211969"/>
            <a:ext cx="10900285" cy="7046331"/>
          </a:xfrm>
          <a:custGeom>
            <a:avLst/>
            <a:gdLst/>
            <a:ahLst/>
            <a:cxnLst/>
            <a:rect l="l" t="t" r="r" b="b"/>
            <a:pathLst>
              <a:path w="10900285" h="7046331">
                <a:moveTo>
                  <a:pt x="0" y="0"/>
                </a:moveTo>
                <a:lnTo>
                  <a:pt x="10900285" y="0"/>
                </a:lnTo>
                <a:lnTo>
                  <a:pt x="10900285" y="7046331"/>
                </a:lnTo>
                <a:lnTo>
                  <a:pt x="0" y="7046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21691" y="354776"/>
            <a:ext cx="1486672" cy="1486672"/>
          </a:xfrm>
          <a:custGeom>
            <a:avLst/>
            <a:gdLst/>
            <a:ahLst/>
            <a:cxnLst/>
            <a:rect l="l" t="t" r="r" b="b"/>
            <a:pathLst>
              <a:path w="1486672" h="1486672">
                <a:moveTo>
                  <a:pt x="0" y="0"/>
                </a:moveTo>
                <a:lnTo>
                  <a:pt x="1486672" y="0"/>
                </a:lnTo>
                <a:lnTo>
                  <a:pt x="1486672" y="1486672"/>
                </a:lnTo>
                <a:lnTo>
                  <a:pt x="0" y="1486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6956" y="3677734"/>
            <a:ext cx="3693033" cy="4114800"/>
          </a:xfrm>
          <a:custGeom>
            <a:avLst/>
            <a:gdLst/>
            <a:ahLst/>
            <a:cxnLst/>
            <a:rect l="l" t="t" r="r" b="b"/>
            <a:pathLst>
              <a:path w="3693033" h="4114800">
                <a:moveTo>
                  <a:pt x="0" y="0"/>
                </a:moveTo>
                <a:lnTo>
                  <a:pt x="3693033" y="0"/>
                </a:lnTo>
                <a:lnTo>
                  <a:pt x="36930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0071" y="461683"/>
            <a:ext cx="4166801" cy="157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USE CASE DIAGRAMS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0956" y="5116009"/>
            <a:ext cx="266831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 Bold"/>
              </a:rPr>
              <a:t>use case for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al Bold"/>
              </a:rPr>
              <a:t>ADMIN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77692" y="2247431"/>
            <a:ext cx="12381608" cy="6575485"/>
          </a:xfrm>
          <a:custGeom>
            <a:avLst/>
            <a:gdLst/>
            <a:ahLst/>
            <a:cxnLst/>
            <a:rect l="l" t="t" r="r" b="b"/>
            <a:pathLst>
              <a:path w="12381608" h="6575485">
                <a:moveTo>
                  <a:pt x="0" y="0"/>
                </a:moveTo>
                <a:lnTo>
                  <a:pt x="12381608" y="0"/>
                </a:lnTo>
                <a:lnTo>
                  <a:pt x="12381608" y="6575485"/>
                </a:lnTo>
                <a:lnTo>
                  <a:pt x="0" y="6575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6956" y="3677734"/>
            <a:ext cx="3693033" cy="4114800"/>
          </a:xfrm>
          <a:custGeom>
            <a:avLst/>
            <a:gdLst/>
            <a:ahLst/>
            <a:cxnLst/>
            <a:rect l="l" t="t" r="r" b="b"/>
            <a:pathLst>
              <a:path w="3693033" h="4114800">
                <a:moveTo>
                  <a:pt x="0" y="0"/>
                </a:moveTo>
                <a:lnTo>
                  <a:pt x="3693033" y="0"/>
                </a:lnTo>
                <a:lnTo>
                  <a:pt x="36930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50956" y="5116009"/>
            <a:ext cx="266831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 Bold"/>
              </a:rPr>
              <a:t>use case for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al Bold"/>
              </a:rPr>
              <a:t>USER</a:t>
            </a:r>
          </a:p>
        </p:txBody>
      </p:sp>
      <p:sp>
        <p:nvSpPr>
          <p:cNvPr id="6" name="Freeform 6"/>
          <p:cNvSpPr/>
          <p:nvPr/>
        </p:nvSpPr>
        <p:spPr>
          <a:xfrm>
            <a:off x="3821691" y="354776"/>
            <a:ext cx="1486672" cy="1486672"/>
          </a:xfrm>
          <a:custGeom>
            <a:avLst/>
            <a:gdLst/>
            <a:ahLst/>
            <a:cxnLst/>
            <a:rect l="l" t="t" r="r" b="b"/>
            <a:pathLst>
              <a:path w="1486672" h="1486672">
                <a:moveTo>
                  <a:pt x="0" y="0"/>
                </a:moveTo>
                <a:lnTo>
                  <a:pt x="1486672" y="0"/>
                </a:lnTo>
                <a:lnTo>
                  <a:pt x="1486672" y="1486672"/>
                </a:lnTo>
                <a:lnTo>
                  <a:pt x="0" y="1486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00071" y="461683"/>
            <a:ext cx="4166801" cy="157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USE CASE DIAGRAMS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10964" y="1345879"/>
            <a:ext cx="9648336" cy="7912421"/>
          </a:xfrm>
          <a:custGeom>
            <a:avLst/>
            <a:gdLst/>
            <a:ahLst/>
            <a:cxnLst/>
            <a:rect l="l" t="t" r="r" b="b"/>
            <a:pathLst>
              <a:path w="9648336" h="7912421">
                <a:moveTo>
                  <a:pt x="0" y="0"/>
                </a:moveTo>
                <a:lnTo>
                  <a:pt x="9648336" y="0"/>
                </a:lnTo>
                <a:lnTo>
                  <a:pt x="9648336" y="7912421"/>
                </a:lnTo>
                <a:lnTo>
                  <a:pt x="0" y="7912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87" b="-19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0071" y="2033989"/>
            <a:ext cx="1501135" cy="900681"/>
          </a:xfrm>
          <a:custGeom>
            <a:avLst/>
            <a:gdLst/>
            <a:ahLst/>
            <a:cxnLst/>
            <a:rect l="l" t="t" r="r" b="b"/>
            <a:pathLst>
              <a:path w="1501135" h="900681">
                <a:moveTo>
                  <a:pt x="0" y="0"/>
                </a:moveTo>
                <a:lnTo>
                  <a:pt x="1501135" y="0"/>
                </a:lnTo>
                <a:lnTo>
                  <a:pt x="1501135" y="900680"/>
                </a:lnTo>
                <a:lnTo>
                  <a:pt x="0" y="90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50639" y="3579501"/>
            <a:ext cx="4288561" cy="4315534"/>
          </a:xfrm>
          <a:custGeom>
            <a:avLst/>
            <a:gdLst/>
            <a:ahLst/>
            <a:cxnLst/>
            <a:rect l="l" t="t" r="r" b="b"/>
            <a:pathLst>
              <a:path w="4288561" h="4315534">
                <a:moveTo>
                  <a:pt x="0" y="0"/>
                </a:moveTo>
                <a:lnTo>
                  <a:pt x="4288561" y="0"/>
                </a:lnTo>
                <a:lnTo>
                  <a:pt x="4288561" y="4315534"/>
                </a:lnTo>
                <a:lnTo>
                  <a:pt x="0" y="4315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0071" y="461683"/>
            <a:ext cx="4166801" cy="231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USE CASE </a:t>
            </a:r>
          </a:p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TABLES</a:t>
            </a:r>
          </a:p>
          <a:p>
            <a:pPr>
              <a:lnSpc>
                <a:spcPts val="5836"/>
              </a:lnSpc>
            </a:pPr>
            <a:endParaRPr lang="en-US" sz="4169">
              <a:solidFill>
                <a:srgbClr val="000000"/>
              </a:solidFill>
              <a:latin typeface="Agrandir Medium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70463" y="1028700"/>
            <a:ext cx="9588837" cy="8151086"/>
          </a:xfrm>
          <a:custGeom>
            <a:avLst/>
            <a:gdLst/>
            <a:ahLst/>
            <a:cxnLst/>
            <a:rect l="l" t="t" r="r" b="b"/>
            <a:pathLst>
              <a:path w="9588837" h="8151086">
                <a:moveTo>
                  <a:pt x="0" y="0"/>
                </a:moveTo>
                <a:lnTo>
                  <a:pt x="9588837" y="0"/>
                </a:lnTo>
                <a:lnTo>
                  <a:pt x="9588837" y="8151086"/>
                </a:lnTo>
                <a:lnTo>
                  <a:pt x="0" y="8151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2" t="-781" r="-2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0071" y="2033989"/>
            <a:ext cx="1501135" cy="900681"/>
          </a:xfrm>
          <a:custGeom>
            <a:avLst/>
            <a:gdLst/>
            <a:ahLst/>
            <a:cxnLst/>
            <a:rect l="l" t="t" r="r" b="b"/>
            <a:pathLst>
              <a:path w="1501135" h="900681">
                <a:moveTo>
                  <a:pt x="0" y="0"/>
                </a:moveTo>
                <a:lnTo>
                  <a:pt x="1501135" y="0"/>
                </a:lnTo>
                <a:lnTo>
                  <a:pt x="1501135" y="900680"/>
                </a:lnTo>
                <a:lnTo>
                  <a:pt x="0" y="90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69529" y="35527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69529" y="35527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00071" y="461683"/>
            <a:ext cx="4166801" cy="231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USE CASE </a:t>
            </a:r>
          </a:p>
          <a:p>
            <a:pPr>
              <a:lnSpc>
                <a:spcPts val="5836"/>
              </a:lnSpc>
            </a:pPr>
            <a:r>
              <a:rPr lang="en-US" sz="4169">
                <a:solidFill>
                  <a:srgbClr val="000000"/>
                </a:solidFill>
                <a:latin typeface="Agrandir Medium Bold"/>
              </a:rPr>
              <a:t>TABLES</a:t>
            </a:r>
          </a:p>
          <a:p>
            <a:pPr>
              <a:lnSpc>
                <a:spcPts val="5836"/>
              </a:lnSpc>
            </a:pPr>
            <a:endParaRPr lang="en-US" sz="4169">
              <a:solidFill>
                <a:srgbClr val="000000"/>
              </a:solidFill>
              <a:latin typeface="Agrandir Medium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538</Words>
  <Application>Microsoft Office PowerPoint</Application>
  <PresentationFormat>Custom</PresentationFormat>
  <Paragraphs>111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 Bold</vt:lpstr>
      <vt:lpstr>Times New Roman</vt:lpstr>
      <vt:lpstr>Agrandir</vt:lpstr>
      <vt:lpstr>Agrandir Medium Bold</vt:lpstr>
      <vt:lpstr>Agrandir Medium</vt:lpstr>
      <vt:lpstr>Times New Roman Bold</vt:lpstr>
      <vt:lpstr>Calibri</vt:lpstr>
      <vt:lpstr>Arial</vt:lpstr>
      <vt:lpstr>Repo Bold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Transcript Summarizer</dc:title>
  <dc:creator>zaira fatima</dc:creator>
  <cp:lastModifiedBy>zaira fatima</cp:lastModifiedBy>
  <cp:revision>2</cp:revision>
  <dcterms:created xsi:type="dcterms:W3CDTF">2006-08-16T00:00:00Z</dcterms:created>
  <dcterms:modified xsi:type="dcterms:W3CDTF">2023-10-27T16:38:41Z</dcterms:modified>
  <dc:identifier>DAFyYdGvI0g</dc:identifier>
</cp:coreProperties>
</file>